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83" r:id="rId2"/>
    <p:sldId id="258" r:id="rId3"/>
    <p:sldId id="259" r:id="rId4"/>
    <p:sldId id="267" r:id="rId5"/>
    <p:sldId id="257" r:id="rId6"/>
    <p:sldId id="279" r:id="rId7"/>
    <p:sldId id="268" r:id="rId8"/>
    <p:sldId id="269" r:id="rId9"/>
    <p:sldId id="284" r:id="rId10"/>
    <p:sldId id="280" r:id="rId11"/>
    <p:sldId id="285" r:id="rId12"/>
    <p:sldId id="296" r:id="rId13"/>
    <p:sldId id="290" r:id="rId14"/>
    <p:sldId id="299" r:id="rId15"/>
    <p:sldId id="298" r:id="rId16"/>
    <p:sldId id="286" r:id="rId17"/>
    <p:sldId id="278" r:id="rId18"/>
  </p:sldIdLst>
  <p:sldSz cx="1345247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09" d="100"/>
          <a:sy n="109" d="100"/>
        </p:scale>
        <p:origin x="2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F081D0-9F9C-4CAE-A751-E8DB4133948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D2D5ABB-0D6D-4B7B-A421-F04F251031D1}">
      <dgm:prSet phldrT="[Texto]"/>
      <dgm:spPr/>
      <dgm:t>
        <a:bodyPr/>
        <a:lstStyle/>
        <a:p>
          <a:r>
            <a:rPr lang="es-CO" dirty="0" smtClean="0">
              <a:solidFill>
                <a:srgbClr val="002060"/>
              </a:solidFill>
            </a:rPr>
            <a:t>Técnicas  e  Instrumentos para la comunicación  del saber matemático</a:t>
          </a:r>
          <a:endParaRPr lang="es-ES" dirty="0">
            <a:solidFill>
              <a:srgbClr val="002060"/>
            </a:solidFill>
          </a:endParaRPr>
        </a:p>
      </dgm:t>
    </dgm:pt>
    <dgm:pt modelId="{797F4D9C-F6D2-47BE-BF65-7F79A16C09F8}" type="parTrans" cxnId="{D583BB18-E0F8-4DF1-840C-C3417A237AD5}">
      <dgm:prSet/>
      <dgm:spPr/>
      <dgm:t>
        <a:bodyPr/>
        <a:lstStyle/>
        <a:p>
          <a:endParaRPr lang="es-ES"/>
        </a:p>
      </dgm:t>
    </dgm:pt>
    <dgm:pt modelId="{5588FBAA-AE27-4EAC-9733-5A1D24DFCBB0}" type="sibTrans" cxnId="{D583BB18-E0F8-4DF1-840C-C3417A237AD5}">
      <dgm:prSet/>
      <dgm:spPr/>
      <dgm:t>
        <a:bodyPr/>
        <a:lstStyle/>
        <a:p>
          <a:endParaRPr lang="es-ES"/>
        </a:p>
      </dgm:t>
    </dgm:pt>
    <dgm:pt modelId="{8E73B020-8973-4132-956A-5EF228C867D4}">
      <dgm:prSet phldrT="[Texto]" custT="1"/>
      <dgm:spPr/>
      <dgm:t>
        <a:bodyPr/>
        <a:lstStyle/>
        <a:p>
          <a:r>
            <a:rPr lang="es-CO" sz="1400" dirty="0" smtClean="0"/>
            <a:t>T. en clase-Trabajo en casa-consultas.</a:t>
          </a:r>
          <a:endParaRPr lang="es-ES" sz="1400" dirty="0"/>
        </a:p>
      </dgm:t>
    </dgm:pt>
    <dgm:pt modelId="{A7703A98-B7B9-4481-AE38-C7543F4B1DE5}" type="parTrans" cxnId="{4AC231AB-5078-4CD1-BC3B-4E4586BAFD0F}">
      <dgm:prSet/>
      <dgm:spPr/>
      <dgm:t>
        <a:bodyPr/>
        <a:lstStyle/>
        <a:p>
          <a:endParaRPr lang="es-ES"/>
        </a:p>
      </dgm:t>
    </dgm:pt>
    <dgm:pt modelId="{1D2F6BC6-F77B-4474-9162-B2BCA22C012E}" type="sibTrans" cxnId="{4AC231AB-5078-4CD1-BC3B-4E4586BAFD0F}">
      <dgm:prSet/>
      <dgm:spPr/>
      <dgm:t>
        <a:bodyPr/>
        <a:lstStyle/>
        <a:p>
          <a:endParaRPr lang="es-ES"/>
        </a:p>
      </dgm:t>
    </dgm:pt>
    <dgm:pt modelId="{766371D8-7546-4A46-BD09-E89C047F0DD3}">
      <dgm:prSet phldrT="[Texto]"/>
      <dgm:spPr/>
      <dgm:t>
        <a:bodyPr/>
        <a:lstStyle/>
        <a:p>
          <a:r>
            <a:rPr lang="es-CO" dirty="0" smtClean="0">
              <a:solidFill>
                <a:srgbClr val="002060"/>
              </a:solidFill>
            </a:rPr>
            <a:t>Conoc. Declarativo y conoc. Procedimental</a:t>
          </a:r>
          <a:endParaRPr lang="es-ES" dirty="0">
            <a:solidFill>
              <a:srgbClr val="002060"/>
            </a:solidFill>
          </a:endParaRPr>
        </a:p>
      </dgm:t>
    </dgm:pt>
    <dgm:pt modelId="{B6A5C8E3-FAB2-4786-A8F9-1004ACC2947D}" type="parTrans" cxnId="{93986249-5710-4934-8DFB-E8C65CCD5D7C}">
      <dgm:prSet/>
      <dgm:spPr/>
      <dgm:t>
        <a:bodyPr/>
        <a:lstStyle/>
        <a:p>
          <a:endParaRPr lang="es-ES"/>
        </a:p>
      </dgm:t>
    </dgm:pt>
    <dgm:pt modelId="{68CB4EE1-828D-432D-8F2B-09C6353E1AF4}" type="sibTrans" cxnId="{93986249-5710-4934-8DFB-E8C65CCD5D7C}">
      <dgm:prSet/>
      <dgm:spPr/>
      <dgm:t>
        <a:bodyPr/>
        <a:lstStyle/>
        <a:p>
          <a:endParaRPr lang="es-ES"/>
        </a:p>
      </dgm:t>
    </dgm:pt>
    <dgm:pt modelId="{45D0DB73-FA75-4942-B493-A0DD50B14770}">
      <dgm:prSet phldrT="[Texto]"/>
      <dgm:spPr/>
      <dgm:t>
        <a:bodyPr/>
        <a:lstStyle/>
        <a:p>
          <a:r>
            <a:rPr lang="es-ES" dirty="0" smtClean="0"/>
            <a:t>Soluciona situaciones, acudiendo a diferentes formas de representación. E-I_S</a:t>
          </a:r>
          <a:endParaRPr lang="es-ES" dirty="0"/>
        </a:p>
      </dgm:t>
    </dgm:pt>
    <dgm:pt modelId="{1297ABB4-B8FF-45D7-AA7D-D20FE249F7E4}" type="parTrans" cxnId="{ECF9E771-DEDE-4D0E-8951-2B6341120316}">
      <dgm:prSet/>
      <dgm:spPr/>
      <dgm:t>
        <a:bodyPr/>
        <a:lstStyle/>
        <a:p>
          <a:endParaRPr lang="es-ES"/>
        </a:p>
      </dgm:t>
    </dgm:pt>
    <dgm:pt modelId="{49B8EE63-75DD-42CB-8FB5-2ABBECF64D64}" type="sibTrans" cxnId="{ECF9E771-DEDE-4D0E-8951-2B6341120316}">
      <dgm:prSet/>
      <dgm:spPr/>
      <dgm:t>
        <a:bodyPr/>
        <a:lstStyle/>
        <a:p>
          <a:endParaRPr lang="es-ES"/>
        </a:p>
      </dgm:t>
    </dgm:pt>
    <dgm:pt modelId="{6ACA7C5C-6CBF-4B91-B0C2-004F8B187824}">
      <dgm:prSet phldrT="[Texto]"/>
      <dgm:spPr/>
      <dgm:t>
        <a:bodyPr/>
        <a:lstStyle/>
        <a:p>
          <a:r>
            <a:rPr lang="es-CO" dirty="0" smtClean="0"/>
            <a:t>Descubre patrones y secuencias figúrales y numéricas y propone otras secuencias</a:t>
          </a:r>
          <a:endParaRPr lang="es-ES" dirty="0"/>
        </a:p>
      </dgm:t>
    </dgm:pt>
    <dgm:pt modelId="{035B9865-D95E-4512-93B9-DABA62B33D45}" type="parTrans" cxnId="{1CB0598A-FBC1-4FBE-ADF7-7DCBDAB24D3F}">
      <dgm:prSet/>
      <dgm:spPr/>
      <dgm:t>
        <a:bodyPr/>
        <a:lstStyle/>
        <a:p>
          <a:endParaRPr lang="es-ES"/>
        </a:p>
      </dgm:t>
    </dgm:pt>
    <dgm:pt modelId="{A25B4B6E-60D5-44F8-8724-4A50EC711FCB}" type="sibTrans" cxnId="{1CB0598A-FBC1-4FBE-ADF7-7DCBDAB24D3F}">
      <dgm:prSet/>
      <dgm:spPr/>
      <dgm:t>
        <a:bodyPr/>
        <a:lstStyle/>
        <a:p>
          <a:endParaRPr lang="es-ES"/>
        </a:p>
      </dgm:t>
    </dgm:pt>
    <dgm:pt modelId="{ECAE7A2A-8AAA-4E5E-BC2A-4E985AB8623A}">
      <dgm:prSet custT="1"/>
      <dgm:spPr/>
      <dgm:t>
        <a:bodyPr/>
        <a:lstStyle/>
        <a:p>
          <a:r>
            <a:rPr lang="es-CO" sz="1400" dirty="0" smtClean="0"/>
            <a:t>Participación oral y escrita </a:t>
          </a:r>
          <a:endParaRPr lang="es-ES" sz="1400" dirty="0"/>
        </a:p>
      </dgm:t>
    </dgm:pt>
    <dgm:pt modelId="{C116930E-9BBB-459D-AE93-7B2E36CE48D0}" type="parTrans" cxnId="{376CB0C7-C301-4B06-80A6-C9EEC427A04D}">
      <dgm:prSet/>
      <dgm:spPr/>
      <dgm:t>
        <a:bodyPr/>
        <a:lstStyle/>
        <a:p>
          <a:endParaRPr lang="es-ES"/>
        </a:p>
      </dgm:t>
    </dgm:pt>
    <dgm:pt modelId="{F8C532DD-C9AB-4C35-B083-E5DDAF6BC49B}" type="sibTrans" cxnId="{376CB0C7-C301-4B06-80A6-C9EEC427A04D}">
      <dgm:prSet/>
      <dgm:spPr/>
      <dgm:t>
        <a:bodyPr/>
        <a:lstStyle/>
        <a:p>
          <a:endParaRPr lang="es-ES"/>
        </a:p>
      </dgm:t>
    </dgm:pt>
    <dgm:pt modelId="{AD6061E8-597A-42AD-A9DF-139026A9305A}">
      <dgm:prSet custT="1"/>
      <dgm:spPr/>
      <dgm:t>
        <a:bodyPr/>
        <a:lstStyle/>
        <a:p>
          <a:r>
            <a:rPr lang="es-CO" sz="1200" dirty="0" smtClean="0"/>
            <a:t>T individual en casa. </a:t>
          </a:r>
        </a:p>
        <a:p>
          <a:r>
            <a:rPr lang="es-CO" sz="1200" dirty="0" smtClean="0"/>
            <a:t>T. Grupo: “Juego de enunciados</a:t>
          </a:r>
          <a:r>
            <a:rPr lang="es-CO" sz="1400" dirty="0" smtClean="0"/>
            <a:t>”</a:t>
          </a:r>
        </a:p>
        <a:p>
          <a:endParaRPr lang="es-ES" sz="1400" dirty="0"/>
        </a:p>
      </dgm:t>
    </dgm:pt>
    <dgm:pt modelId="{C3707829-085D-4928-92CE-4D6B2872B3C8}" type="parTrans" cxnId="{18BACF96-723D-431B-9F67-B03BEE19A5FC}">
      <dgm:prSet/>
      <dgm:spPr/>
      <dgm:t>
        <a:bodyPr/>
        <a:lstStyle/>
        <a:p>
          <a:endParaRPr lang="es-ES"/>
        </a:p>
      </dgm:t>
    </dgm:pt>
    <dgm:pt modelId="{7F73CE8A-B21D-41CB-B39B-510214E774C4}" type="sibTrans" cxnId="{18BACF96-723D-431B-9F67-B03BEE19A5FC}">
      <dgm:prSet/>
      <dgm:spPr/>
      <dgm:t>
        <a:bodyPr/>
        <a:lstStyle/>
        <a:p>
          <a:endParaRPr lang="es-ES"/>
        </a:p>
      </dgm:t>
    </dgm:pt>
    <dgm:pt modelId="{049F198C-4AF4-4D4F-BE55-D3D9C6B653A4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O" dirty="0" smtClean="0"/>
            <a:t>Explica con claridad desde argumento matemático. </a:t>
          </a:r>
          <a:endParaRPr lang="es-ES" dirty="0" smtClean="0"/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dirty="0"/>
        </a:p>
      </dgm:t>
    </dgm:pt>
    <dgm:pt modelId="{6E7466FD-31FF-49DF-9F02-11F599C19CE5}" type="parTrans" cxnId="{BF2F2289-50AA-40A7-8702-3DA0563D6F66}">
      <dgm:prSet/>
      <dgm:spPr/>
      <dgm:t>
        <a:bodyPr/>
        <a:lstStyle/>
        <a:p>
          <a:endParaRPr lang="es-ES"/>
        </a:p>
      </dgm:t>
    </dgm:pt>
    <dgm:pt modelId="{CE06EE1F-7341-40B1-A0FD-42FCD38D84B9}" type="sibTrans" cxnId="{BF2F2289-50AA-40A7-8702-3DA0563D6F66}">
      <dgm:prSet/>
      <dgm:spPr/>
      <dgm:t>
        <a:bodyPr/>
        <a:lstStyle/>
        <a:p>
          <a:endParaRPr lang="es-ES"/>
        </a:p>
      </dgm:t>
    </dgm:pt>
    <dgm:pt modelId="{C5A70951-5434-4A28-A56C-AC5138CC314B}">
      <dgm:prSet/>
      <dgm:spPr/>
      <dgm:t>
        <a:bodyPr/>
        <a:lstStyle/>
        <a:p>
          <a:r>
            <a:rPr lang="es-CO" dirty="0" smtClean="0"/>
            <a:t>Claridad en la presentación de procedimientos. Manejo de Operaciones Básicas.</a:t>
          </a:r>
          <a:endParaRPr lang="es-ES" dirty="0"/>
        </a:p>
      </dgm:t>
    </dgm:pt>
    <dgm:pt modelId="{D3D7703D-679F-449C-8456-78E8A423FA31}" type="parTrans" cxnId="{D8943000-6D9D-4718-84F1-3F9A92DABE2D}">
      <dgm:prSet/>
      <dgm:spPr/>
      <dgm:t>
        <a:bodyPr/>
        <a:lstStyle/>
        <a:p>
          <a:endParaRPr lang="es-ES"/>
        </a:p>
      </dgm:t>
    </dgm:pt>
    <dgm:pt modelId="{91DF0B3E-71BC-42F2-BEBB-6960A7D2B685}" type="sibTrans" cxnId="{D8943000-6D9D-4718-84F1-3F9A92DABE2D}">
      <dgm:prSet/>
      <dgm:spPr/>
      <dgm:t>
        <a:bodyPr/>
        <a:lstStyle/>
        <a:p>
          <a:endParaRPr lang="es-ES"/>
        </a:p>
      </dgm:t>
    </dgm:pt>
    <dgm:pt modelId="{63B59150-255F-4636-BA72-FD68CE8BA58C}">
      <dgm:prSet/>
      <dgm:spPr>
        <a:ln w="6350"/>
      </dgm:spPr>
      <dgm:t>
        <a:bodyPr/>
        <a:lstStyle/>
        <a:p>
          <a:r>
            <a:rPr lang="es-ES" dirty="0" smtClean="0"/>
            <a:t>RPCM-</a:t>
          </a:r>
          <a:r>
            <a:rPr lang="es-ES" dirty="0" err="1" smtClean="0"/>
            <a:t>Mathemactas</a:t>
          </a:r>
          <a:r>
            <a:rPr lang="es-ES" dirty="0" smtClean="0"/>
            <a:t>, actas con contenido matemático</a:t>
          </a:r>
          <a:endParaRPr lang="es-CO" dirty="0"/>
        </a:p>
      </dgm:t>
    </dgm:pt>
    <dgm:pt modelId="{1970FCB0-F6C7-4188-8B79-FF7CBC48BDCB}" type="parTrans" cxnId="{50AEBEC1-9158-43EA-9AC2-62036DC74D46}">
      <dgm:prSet/>
      <dgm:spPr/>
      <dgm:t>
        <a:bodyPr/>
        <a:lstStyle/>
        <a:p>
          <a:endParaRPr lang="es-CO"/>
        </a:p>
      </dgm:t>
    </dgm:pt>
    <dgm:pt modelId="{C2C00918-FDF2-438A-BA23-81F99B79D1F1}" type="sibTrans" cxnId="{50AEBEC1-9158-43EA-9AC2-62036DC74D46}">
      <dgm:prSet/>
      <dgm:spPr/>
      <dgm:t>
        <a:bodyPr/>
        <a:lstStyle/>
        <a:p>
          <a:endParaRPr lang="es-CO"/>
        </a:p>
      </dgm:t>
    </dgm:pt>
    <dgm:pt modelId="{22A5F4FA-29F1-4062-8277-2DED5B340134}">
      <dgm:prSet/>
      <dgm:spPr/>
      <dgm:t>
        <a:bodyPr/>
        <a:lstStyle/>
        <a:p>
          <a:r>
            <a:rPr lang="es-CO" dirty="0" smtClean="0"/>
            <a:t>Lectura individual de un texto en lenguaje matemático </a:t>
          </a:r>
          <a:endParaRPr lang="es-CO" dirty="0"/>
        </a:p>
      </dgm:t>
    </dgm:pt>
    <dgm:pt modelId="{0D25D244-052B-4AEE-BFF9-A720AE7713AD}" type="parTrans" cxnId="{8F917B57-65FE-43E7-9547-2A202F851CA8}">
      <dgm:prSet/>
      <dgm:spPr/>
      <dgm:t>
        <a:bodyPr/>
        <a:lstStyle/>
        <a:p>
          <a:endParaRPr lang="es-CO"/>
        </a:p>
      </dgm:t>
    </dgm:pt>
    <dgm:pt modelId="{B36F5E2D-BBBC-435C-AED7-EB4318BA645D}" type="sibTrans" cxnId="{8F917B57-65FE-43E7-9547-2A202F851CA8}">
      <dgm:prSet/>
      <dgm:spPr/>
      <dgm:t>
        <a:bodyPr/>
        <a:lstStyle/>
        <a:p>
          <a:endParaRPr lang="es-CO"/>
        </a:p>
      </dgm:t>
    </dgm:pt>
    <dgm:pt modelId="{ED73300C-6F68-4392-A125-C756FA2474AD}">
      <dgm:prSet/>
      <dgm:spPr/>
      <dgm:t>
        <a:bodyPr/>
        <a:lstStyle/>
        <a:p>
          <a:endParaRPr lang="es-CO" dirty="0">
            <a:solidFill>
              <a:schemeClr val="tx1"/>
            </a:solidFill>
          </a:endParaRPr>
        </a:p>
      </dgm:t>
    </dgm:pt>
    <dgm:pt modelId="{B03BE951-4CDB-4522-8B40-2ACD4B05935C}" type="sibTrans" cxnId="{E308C8E9-F1E6-4590-B528-E5257A34E195}">
      <dgm:prSet/>
      <dgm:spPr/>
      <dgm:t>
        <a:bodyPr/>
        <a:lstStyle/>
        <a:p>
          <a:endParaRPr lang="es-CO"/>
        </a:p>
      </dgm:t>
    </dgm:pt>
    <dgm:pt modelId="{657227AA-6D7A-400F-AD45-97FB1888F52A}" type="parTrans" cxnId="{E308C8E9-F1E6-4590-B528-E5257A34E195}">
      <dgm:prSet/>
      <dgm:spPr/>
      <dgm:t>
        <a:bodyPr/>
        <a:lstStyle/>
        <a:p>
          <a:endParaRPr lang="es-CO"/>
        </a:p>
      </dgm:t>
    </dgm:pt>
    <dgm:pt modelId="{609658B5-92A5-4C36-8D61-FAB306A745BD}" type="pres">
      <dgm:prSet presAssocID="{03F081D0-9F9C-4CAE-A751-E8DB4133948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A080E00-069F-409F-8935-47916E9C8499}" type="pres">
      <dgm:prSet presAssocID="{4D2D5ABB-0D6D-4B7B-A421-F04F251031D1}" presName="root" presStyleCnt="0"/>
      <dgm:spPr/>
    </dgm:pt>
    <dgm:pt modelId="{4DFDBE6D-E529-41B2-863C-DF075BAD2F89}" type="pres">
      <dgm:prSet presAssocID="{4D2D5ABB-0D6D-4B7B-A421-F04F251031D1}" presName="rootComposite" presStyleCnt="0"/>
      <dgm:spPr/>
    </dgm:pt>
    <dgm:pt modelId="{4CC0143A-2A96-4513-A8EE-282C10E01CC0}" type="pres">
      <dgm:prSet presAssocID="{4D2D5ABB-0D6D-4B7B-A421-F04F251031D1}" presName="rootText" presStyleLbl="node1" presStyleIdx="0" presStyleCnt="3" custLinFactNeighborX="-73370" custLinFactNeighborY="7474"/>
      <dgm:spPr/>
      <dgm:t>
        <a:bodyPr/>
        <a:lstStyle/>
        <a:p>
          <a:endParaRPr lang="es-ES"/>
        </a:p>
      </dgm:t>
    </dgm:pt>
    <dgm:pt modelId="{364384FC-79DF-497B-85B0-9B3100E8A7F5}" type="pres">
      <dgm:prSet presAssocID="{4D2D5ABB-0D6D-4B7B-A421-F04F251031D1}" presName="rootConnector" presStyleLbl="node1" presStyleIdx="0" presStyleCnt="3"/>
      <dgm:spPr/>
      <dgm:t>
        <a:bodyPr/>
        <a:lstStyle/>
        <a:p>
          <a:endParaRPr lang="es-ES"/>
        </a:p>
      </dgm:t>
    </dgm:pt>
    <dgm:pt modelId="{193FE1F0-3F63-492D-A43A-4C77AF3C5FB5}" type="pres">
      <dgm:prSet presAssocID="{4D2D5ABB-0D6D-4B7B-A421-F04F251031D1}" presName="childShape" presStyleCnt="0"/>
      <dgm:spPr/>
    </dgm:pt>
    <dgm:pt modelId="{F3022978-A244-4A37-ACDE-15B2410D27D3}" type="pres">
      <dgm:prSet presAssocID="{A7703A98-B7B9-4481-AE38-C7543F4B1DE5}" presName="Name13" presStyleLbl="parChTrans1D2" presStyleIdx="0" presStyleCnt="9"/>
      <dgm:spPr/>
      <dgm:t>
        <a:bodyPr/>
        <a:lstStyle/>
        <a:p>
          <a:endParaRPr lang="es-ES"/>
        </a:p>
      </dgm:t>
    </dgm:pt>
    <dgm:pt modelId="{4D7089D5-5FA7-4E55-8B20-911030733F1B}" type="pres">
      <dgm:prSet presAssocID="{8E73B020-8973-4132-956A-5EF228C867D4}" presName="childText" presStyleLbl="bgAcc1" presStyleIdx="0" presStyleCnt="9" custFlipVert="0" custScaleX="202091" custScaleY="43914" custLinFactNeighborX="-50376" custLinFactNeighborY="-77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09D693-4E5E-4C18-BD64-17B0FC7E633B}" type="pres">
      <dgm:prSet presAssocID="{1970FCB0-F6C7-4188-8B79-FF7CBC48BDCB}" presName="Name13" presStyleLbl="parChTrans1D2" presStyleIdx="1" presStyleCnt="9"/>
      <dgm:spPr/>
      <dgm:t>
        <a:bodyPr/>
        <a:lstStyle/>
        <a:p>
          <a:endParaRPr lang="es-CO"/>
        </a:p>
      </dgm:t>
    </dgm:pt>
    <dgm:pt modelId="{E687F789-8215-43B4-A4DF-C6B3325600A9}" type="pres">
      <dgm:prSet presAssocID="{63B59150-255F-4636-BA72-FD68CE8BA58C}" presName="childText" presStyleLbl="bgAcc1" presStyleIdx="1" presStyleCnt="9" custScaleX="126305" custLinFactNeighborX="-858" custLinFactNeighborY="-463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545435A-F2F2-448F-B210-82DCF241ABD4}" type="pres">
      <dgm:prSet presAssocID="{0D25D244-052B-4AEE-BFF9-A720AE7713AD}" presName="Name13" presStyleLbl="parChTrans1D2" presStyleIdx="2" presStyleCnt="9"/>
      <dgm:spPr/>
      <dgm:t>
        <a:bodyPr/>
        <a:lstStyle/>
        <a:p>
          <a:endParaRPr lang="es-CO"/>
        </a:p>
      </dgm:t>
    </dgm:pt>
    <dgm:pt modelId="{D0E2FB5B-E2D2-434B-9979-48BF16B0B65A}" type="pres">
      <dgm:prSet presAssocID="{22A5F4FA-29F1-4062-8277-2DED5B340134}" presName="childText" presStyleLbl="bgAcc1" presStyleIdx="2" presStyleCnt="9" custScaleX="162234" custLinFactNeighborX="-4746" custLinFactNeighborY="-389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E3D015D-82AA-4C89-A747-626759F40455}" type="pres">
      <dgm:prSet presAssocID="{C116930E-9BBB-459D-AE93-7B2E36CE48D0}" presName="Name13" presStyleLbl="parChTrans1D2" presStyleIdx="3" presStyleCnt="9"/>
      <dgm:spPr/>
      <dgm:t>
        <a:bodyPr/>
        <a:lstStyle/>
        <a:p>
          <a:endParaRPr lang="es-ES"/>
        </a:p>
      </dgm:t>
    </dgm:pt>
    <dgm:pt modelId="{B9E23B03-5052-4F30-8DA2-73CD801B7DB7}" type="pres">
      <dgm:prSet presAssocID="{ECAE7A2A-8AAA-4E5E-BC2A-4E985AB8623A}" presName="childText" presStyleLbl="bgAcc1" presStyleIdx="3" presStyleCnt="9" custScaleX="159081" custScaleY="94276" custLinFactNeighborX="-43742" custLinFactNeighborY="-474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B199E0-DDC3-46CE-AF73-E06498291A96}" type="pres">
      <dgm:prSet presAssocID="{C3707829-085D-4928-92CE-4D6B2872B3C8}" presName="Name13" presStyleLbl="parChTrans1D2" presStyleIdx="4" presStyleCnt="9"/>
      <dgm:spPr/>
      <dgm:t>
        <a:bodyPr/>
        <a:lstStyle/>
        <a:p>
          <a:endParaRPr lang="es-ES"/>
        </a:p>
      </dgm:t>
    </dgm:pt>
    <dgm:pt modelId="{CC77D08F-F0D7-4B4E-9E44-DF198350E995}" type="pres">
      <dgm:prSet presAssocID="{AD6061E8-597A-42AD-A9DF-139026A9305A}" presName="childText" presStyleLbl="bgAcc1" presStyleIdx="4" presStyleCnt="9" custScaleX="202002" custScaleY="76231" custLinFactNeighborX="-43742" custLinFactNeighborY="-7272">
        <dgm:presLayoutVars>
          <dgm:bulletEnabled val="1"/>
        </dgm:presLayoutVars>
      </dgm:prSet>
      <dgm:spPr>
        <a:prstGeom prst="flowChartManualInput">
          <a:avLst/>
        </a:prstGeom>
      </dgm:spPr>
      <dgm:t>
        <a:bodyPr/>
        <a:lstStyle/>
        <a:p>
          <a:endParaRPr lang="es-ES"/>
        </a:p>
      </dgm:t>
    </dgm:pt>
    <dgm:pt modelId="{87BA01DF-6925-4076-89B2-05017D73F355}" type="pres">
      <dgm:prSet presAssocID="{ED73300C-6F68-4392-A125-C756FA2474AD}" presName="root" presStyleCnt="0"/>
      <dgm:spPr/>
    </dgm:pt>
    <dgm:pt modelId="{4192D516-141F-471F-A9D3-108150790FA3}" type="pres">
      <dgm:prSet presAssocID="{ED73300C-6F68-4392-A125-C756FA2474AD}" presName="rootComposite" presStyleCnt="0"/>
      <dgm:spPr/>
    </dgm:pt>
    <dgm:pt modelId="{8DD51DFE-4EA7-4331-A38A-6A3BF3CFCC8E}" type="pres">
      <dgm:prSet presAssocID="{ED73300C-6F68-4392-A125-C756FA2474AD}" presName="rootText" presStyleLbl="node1" presStyleIdx="1" presStyleCnt="3" custAng="19377336" custScaleX="258181" custScaleY="167373" custLinFactY="122686" custLinFactNeighborX="-46633" custLinFactNeighborY="200000"/>
      <dgm:spPr/>
      <dgm:t>
        <a:bodyPr/>
        <a:lstStyle/>
        <a:p>
          <a:endParaRPr lang="es-CO"/>
        </a:p>
      </dgm:t>
    </dgm:pt>
    <dgm:pt modelId="{14B2DC9F-4DFB-4F90-8DCF-6192C651A909}" type="pres">
      <dgm:prSet presAssocID="{ED73300C-6F68-4392-A125-C756FA2474AD}" presName="rootConnector" presStyleLbl="node1" presStyleIdx="1" presStyleCnt="3"/>
      <dgm:spPr/>
      <dgm:t>
        <a:bodyPr/>
        <a:lstStyle/>
        <a:p>
          <a:endParaRPr lang="es-CO"/>
        </a:p>
      </dgm:t>
    </dgm:pt>
    <dgm:pt modelId="{F8587C61-5F14-48F0-BE39-61255DE1BDBB}" type="pres">
      <dgm:prSet presAssocID="{ED73300C-6F68-4392-A125-C756FA2474AD}" presName="childShape" presStyleCnt="0"/>
      <dgm:spPr/>
    </dgm:pt>
    <dgm:pt modelId="{8851D356-D008-4966-8AF5-9D6C1E62BC68}" type="pres">
      <dgm:prSet presAssocID="{766371D8-7546-4A46-BD09-E89C047F0DD3}" presName="root" presStyleCnt="0"/>
      <dgm:spPr/>
    </dgm:pt>
    <dgm:pt modelId="{EDCFCC82-30A7-4DAA-9A62-EB69B96B6453}" type="pres">
      <dgm:prSet presAssocID="{766371D8-7546-4A46-BD09-E89C047F0DD3}" presName="rootComposite" presStyleCnt="0"/>
      <dgm:spPr/>
    </dgm:pt>
    <dgm:pt modelId="{F7A2D2D7-3E8E-4D23-891A-C4EC024FD61A}" type="pres">
      <dgm:prSet presAssocID="{766371D8-7546-4A46-BD09-E89C047F0DD3}" presName="rootText" presStyleLbl="node1" presStyleIdx="2" presStyleCnt="3" custScaleX="145712" custLinFactNeighborX="565" custLinFactNeighborY="-6697"/>
      <dgm:spPr/>
      <dgm:t>
        <a:bodyPr/>
        <a:lstStyle/>
        <a:p>
          <a:endParaRPr lang="es-ES"/>
        </a:p>
      </dgm:t>
    </dgm:pt>
    <dgm:pt modelId="{DE604E06-27C8-439D-88EA-4652216F8191}" type="pres">
      <dgm:prSet presAssocID="{766371D8-7546-4A46-BD09-E89C047F0DD3}" presName="rootConnector" presStyleLbl="node1" presStyleIdx="2" presStyleCnt="3"/>
      <dgm:spPr/>
      <dgm:t>
        <a:bodyPr/>
        <a:lstStyle/>
        <a:p>
          <a:endParaRPr lang="es-ES"/>
        </a:p>
      </dgm:t>
    </dgm:pt>
    <dgm:pt modelId="{E5DCE58E-7EE1-4EA7-B45A-C79728F8DA5E}" type="pres">
      <dgm:prSet presAssocID="{766371D8-7546-4A46-BD09-E89C047F0DD3}" presName="childShape" presStyleCnt="0"/>
      <dgm:spPr/>
    </dgm:pt>
    <dgm:pt modelId="{06ECDB66-B48E-4DF8-ADE1-FC94C6E04A94}" type="pres">
      <dgm:prSet presAssocID="{1297ABB4-B8FF-45D7-AA7D-D20FE249F7E4}" presName="Name13" presStyleLbl="parChTrans1D2" presStyleIdx="5" presStyleCnt="9"/>
      <dgm:spPr/>
      <dgm:t>
        <a:bodyPr/>
        <a:lstStyle/>
        <a:p>
          <a:endParaRPr lang="es-ES"/>
        </a:p>
      </dgm:t>
    </dgm:pt>
    <dgm:pt modelId="{B44DE9C7-AC51-4D51-81B2-60115DF7D492}" type="pres">
      <dgm:prSet presAssocID="{45D0DB73-FA75-4942-B493-A0DD50B14770}" presName="childText" presStyleLbl="bgAcc1" presStyleIdx="5" presStyleCnt="9" custScaleX="150408" custLinFactNeighborX="-651" custLinFactNeighborY="-104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D46DD4-CD43-4681-A2C8-5C3C780DB154}" type="pres">
      <dgm:prSet presAssocID="{035B9865-D95E-4512-93B9-DABA62B33D45}" presName="Name13" presStyleLbl="parChTrans1D2" presStyleIdx="6" presStyleCnt="9"/>
      <dgm:spPr/>
      <dgm:t>
        <a:bodyPr/>
        <a:lstStyle/>
        <a:p>
          <a:endParaRPr lang="es-ES"/>
        </a:p>
      </dgm:t>
    </dgm:pt>
    <dgm:pt modelId="{F314DC3A-F49C-4600-BEB8-8EFD442CC10C}" type="pres">
      <dgm:prSet presAssocID="{6ACA7C5C-6CBF-4B91-B0C2-004F8B187824}" presName="childText" presStyleLbl="bgAcc1" presStyleIdx="6" presStyleCnt="9" custScaleX="15664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3B9A45-27AF-463C-9628-4C565A642BC1}" type="pres">
      <dgm:prSet presAssocID="{6E7466FD-31FF-49DF-9F02-11F599C19CE5}" presName="Name13" presStyleLbl="parChTrans1D2" presStyleIdx="7" presStyleCnt="9"/>
      <dgm:spPr/>
      <dgm:t>
        <a:bodyPr/>
        <a:lstStyle/>
        <a:p>
          <a:endParaRPr lang="es-ES"/>
        </a:p>
      </dgm:t>
    </dgm:pt>
    <dgm:pt modelId="{CB736C89-762E-49FB-BF86-5526D5CB2CF9}" type="pres">
      <dgm:prSet presAssocID="{049F198C-4AF4-4D4F-BE55-D3D9C6B653A4}" presName="childText" presStyleLbl="bgAcc1" presStyleIdx="7" presStyleCnt="9" custScaleX="14599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F034D3-7ECF-4204-91B5-9B86BF882836}" type="pres">
      <dgm:prSet presAssocID="{D3D7703D-679F-449C-8456-78E8A423FA31}" presName="Name13" presStyleLbl="parChTrans1D2" presStyleIdx="8" presStyleCnt="9"/>
      <dgm:spPr/>
      <dgm:t>
        <a:bodyPr/>
        <a:lstStyle/>
        <a:p>
          <a:endParaRPr lang="es-ES"/>
        </a:p>
      </dgm:t>
    </dgm:pt>
    <dgm:pt modelId="{DCFFFB82-A99D-427F-91D3-34DD95FC34AB}" type="pres">
      <dgm:prSet presAssocID="{C5A70951-5434-4A28-A56C-AC5138CC314B}" presName="childText" presStyleLbl="bgAcc1" presStyleIdx="8" presStyleCnt="9" custScaleX="15819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F2F2289-50AA-40A7-8702-3DA0563D6F66}" srcId="{766371D8-7546-4A46-BD09-E89C047F0DD3}" destId="{049F198C-4AF4-4D4F-BE55-D3D9C6B653A4}" srcOrd="2" destOrd="0" parTransId="{6E7466FD-31FF-49DF-9F02-11F599C19CE5}" sibTransId="{CE06EE1F-7341-40B1-A0FD-42FCD38D84B9}"/>
    <dgm:cxn modelId="{4CE23B54-A1F3-45FB-908E-4A8351A5962E}" type="presOf" srcId="{C5A70951-5434-4A28-A56C-AC5138CC314B}" destId="{DCFFFB82-A99D-427F-91D3-34DD95FC34AB}" srcOrd="0" destOrd="0" presId="urn:microsoft.com/office/officeart/2005/8/layout/hierarchy3"/>
    <dgm:cxn modelId="{11B75ABF-936D-415F-B4A9-7AAA9583186E}" type="presOf" srcId="{AD6061E8-597A-42AD-A9DF-139026A9305A}" destId="{CC77D08F-F0D7-4B4E-9E44-DF198350E995}" srcOrd="0" destOrd="0" presId="urn:microsoft.com/office/officeart/2005/8/layout/hierarchy3"/>
    <dgm:cxn modelId="{376CB0C7-C301-4B06-80A6-C9EEC427A04D}" srcId="{4D2D5ABB-0D6D-4B7B-A421-F04F251031D1}" destId="{ECAE7A2A-8AAA-4E5E-BC2A-4E985AB8623A}" srcOrd="3" destOrd="0" parTransId="{C116930E-9BBB-459D-AE93-7B2E36CE48D0}" sibTransId="{F8C532DD-C9AB-4C35-B083-E5DDAF6BC49B}"/>
    <dgm:cxn modelId="{6628F2B5-696A-4F96-8B52-E6CA5A862657}" type="presOf" srcId="{C116930E-9BBB-459D-AE93-7B2E36CE48D0}" destId="{CE3D015D-82AA-4C89-A747-626759F40455}" srcOrd="0" destOrd="0" presId="urn:microsoft.com/office/officeart/2005/8/layout/hierarchy3"/>
    <dgm:cxn modelId="{5AAE5869-86B3-4DB5-9A79-57D812862461}" type="presOf" srcId="{ED73300C-6F68-4392-A125-C756FA2474AD}" destId="{14B2DC9F-4DFB-4F90-8DCF-6192C651A909}" srcOrd="1" destOrd="0" presId="urn:microsoft.com/office/officeart/2005/8/layout/hierarchy3"/>
    <dgm:cxn modelId="{334C3458-E7A2-49C0-9594-A7DE54CDC2BB}" type="presOf" srcId="{4D2D5ABB-0D6D-4B7B-A421-F04F251031D1}" destId="{364384FC-79DF-497B-85B0-9B3100E8A7F5}" srcOrd="1" destOrd="0" presId="urn:microsoft.com/office/officeart/2005/8/layout/hierarchy3"/>
    <dgm:cxn modelId="{597EF93E-0A3F-402C-BEB4-422E9E80AC91}" type="presOf" srcId="{6ACA7C5C-6CBF-4B91-B0C2-004F8B187824}" destId="{F314DC3A-F49C-4600-BEB8-8EFD442CC10C}" srcOrd="0" destOrd="0" presId="urn:microsoft.com/office/officeart/2005/8/layout/hierarchy3"/>
    <dgm:cxn modelId="{A6BE33A8-3644-4CE0-A0B2-B91E1CCCA04A}" type="presOf" srcId="{4D2D5ABB-0D6D-4B7B-A421-F04F251031D1}" destId="{4CC0143A-2A96-4513-A8EE-282C10E01CC0}" srcOrd="0" destOrd="0" presId="urn:microsoft.com/office/officeart/2005/8/layout/hierarchy3"/>
    <dgm:cxn modelId="{8988483B-AE4B-49E0-8DB8-ED6686D1A642}" type="presOf" srcId="{1297ABB4-B8FF-45D7-AA7D-D20FE249F7E4}" destId="{06ECDB66-B48E-4DF8-ADE1-FC94C6E04A94}" srcOrd="0" destOrd="0" presId="urn:microsoft.com/office/officeart/2005/8/layout/hierarchy3"/>
    <dgm:cxn modelId="{1CB0598A-FBC1-4FBE-ADF7-7DCBDAB24D3F}" srcId="{766371D8-7546-4A46-BD09-E89C047F0DD3}" destId="{6ACA7C5C-6CBF-4B91-B0C2-004F8B187824}" srcOrd="1" destOrd="0" parTransId="{035B9865-D95E-4512-93B9-DABA62B33D45}" sibTransId="{A25B4B6E-60D5-44F8-8724-4A50EC711FCB}"/>
    <dgm:cxn modelId="{F636AB57-88D2-4948-ADB8-66016486777B}" type="presOf" srcId="{ECAE7A2A-8AAA-4E5E-BC2A-4E985AB8623A}" destId="{B9E23B03-5052-4F30-8DA2-73CD801B7DB7}" srcOrd="0" destOrd="0" presId="urn:microsoft.com/office/officeart/2005/8/layout/hierarchy3"/>
    <dgm:cxn modelId="{485384AB-AA93-4473-8048-666A97606241}" type="presOf" srcId="{ED73300C-6F68-4392-A125-C756FA2474AD}" destId="{8DD51DFE-4EA7-4331-A38A-6A3BF3CFCC8E}" srcOrd="0" destOrd="0" presId="urn:microsoft.com/office/officeart/2005/8/layout/hierarchy3"/>
    <dgm:cxn modelId="{DC208790-A34A-4FD7-8CDD-D7DB686197D1}" type="presOf" srcId="{8E73B020-8973-4132-956A-5EF228C867D4}" destId="{4D7089D5-5FA7-4E55-8B20-911030733F1B}" srcOrd="0" destOrd="0" presId="urn:microsoft.com/office/officeart/2005/8/layout/hierarchy3"/>
    <dgm:cxn modelId="{8F917B57-65FE-43E7-9547-2A202F851CA8}" srcId="{4D2D5ABB-0D6D-4B7B-A421-F04F251031D1}" destId="{22A5F4FA-29F1-4062-8277-2DED5B340134}" srcOrd="2" destOrd="0" parTransId="{0D25D244-052B-4AEE-BFF9-A720AE7713AD}" sibTransId="{B36F5E2D-BBBC-435C-AED7-EB4318BA645D}"/>
    <dgm:cxn modelId="{8D955832-A644-4DEE-9552-A5456BF30246}" type="presOf" srcId="{1970FCB0-F6C7-4188-8B79-FF7CBC48BDCB}" destId="{7409D693-4E5E-4C18-BD64-17B0FC7E633B}" srcOrd="0" destOrd="0" presId="urn:microsoft.com/office/officeart/2005/8/layout/hierarchy3"/>
    <dgm:cxn modelId="{64C6E369-6551-448A-B948-03CB5CDF5F2A}" type="presOf" srcId="{766371D8-7546-4A46-BD09-E89C047F0DD3}" destId="{F7A2D2D7-3E8E-4D23-891A-C4EC024FD61A}" srcOrd="0" destOrd="0" presId="urn:microsoft.com/office/officeart/2005/8/layout/hierarchy3"/>
    <dgm:cxn modelId="{C4E58D81-E6A7-4F83-8D37-D6E04CFF4524}" type="presOf" srcId="{22A5F4FA-29F1-4062-8277-2DED5B340134}" destId="{D0E2FB5B-E2D2-434B-9979-48BF16B0B65A}" srcOrd="0" destOrd="0" presId="urn:microsoft.com/office/officeart/2005/8/layout/hierarchy3"/>
    <dgm:cxn modelId="{65C0866C-7AF9-43F0-89AF-915D30CACF5C}" type="presOf" srcId="{035B9865-D95E-4512-93B9-DABA62B33D45}" destId="{51D46DD4-CD43-4681-A2C8-5C3C780DB154}" srcOrd="0" destOrd="0" presId="urn:microsoft.com/office/officeart/2005/8/layout/hierarchy3"/>
    <dgm:cxn modelId="{93986249-5710-4934-8DFB-E8C65CCD5D7C}" srcId="{03F081D0-9F9C-4CAE-A751-E8DB41339482}" destId="{766371D8-7546-4A46-BD09-E89C047F0DD3}" srcOrd="2" destOrd="0" parTransId="{B6A5C8E3-FAB2-4786-A8F9-1004ACC2947D}" sibTransId="{68CB4EE1-828D-432D-8F2B-09C6353E1AF4}"/>
    <dgm:cxn modelId="{63878AD8-B79D-4C1A-B107-C18DE354EA6E}" type="presOf" srcId="{D3D7703D-679F-449C-8456-78E8A423FA31}" destId="{C7F034D3-7ECF-4204-91B5-9B86BF882836}" srcOrd="0" destOrd="0" presId="urn:microsoft.com/office/officeart/2005/8/layout/hierarchy3"/>
    <dgm:cxn modelId="{4AC231AB-5078-4CD1-BC3B-4E4586BAFD0F}" srcId="{4D2D5ABB-0D6D-4B7B-A421-F04F251031D1}" destId="{8E73B020-8973-4132-956A-5EF228C867D4}" srcOrd="0" destOrd="0" parTransId="{A7703A98-B7B9-4481-AE38-C7543F4B1DE5}" sibTransId="{1D2F6BC6-F77B-4474-9162-B2BCA22C012E}"/>
    <dgm:cxn modelId="{B9F8EA0D-633B-45BD-AAB0-69D7B7E371A2}" type="presOf" srcId="{766371D8-7546-4A46-BD09-E89C047F0DD3}" destId="{DE604E06-27C8-439D-88EA-4652216F8191}" srcOrd="1" destOrd="0" presId="urn:microsoft.com/office/officeart/2005/8/layout/hierarchy3"/>
    <dgm:cxn modelId="{D8943000-6D9D-4718-84F1-3F9A92DABE2D}" srcId="{766371D8-7546-4A46-BD09-E89C047F0DD3}" destId="{C5A70951-5434-4A28-A56C-AC5138CC314B}" srcOrd="3" destOrd="0" parTransId="{D3D7703D-679F-449C-8456-78E8A423FA31}" sibTransId="{91DF0B3E-71BC-42F2-BEBB-6960A7D2B685}"/>
    <dgm:cxn modelId="{3C41E1D8-87E4-410E-B9A4-25ACB01CEF92}" type="presOf" srcId="{6E7466FD-31FF-49DF-9F02-11F599C19CE5}" destId="{A73B9A45-27AF-463C-9628-4C565A642BC1}" srcOrd="0" destOrd="0" presId="urn:microsoft.com/office/officeart/2005/8/layout/hierarchy3"/>
    <dgm:cxn modelId="{7DAFA4BE-8194-4860-B3FB-57784385663E}" type="presOf" srcId="{45D0DB73-FA75-4942-B493-A0DD50B14770}" destId="{B44DE9C7-AC51-4D51-81B2-60115DF7D492}" srcOrd="0" destOrd="0" presId="urn:microsoft.com/office/officeart/2005/8/layout/hierarchy3"/>
    <dgm:cxn modelId="{14E55773-7438-47B0-A82C-88DE4D7FADBF}" type="presOf" srcId="{03F081D0-9F9C-4CAE-A751-E8DB41339482}" destId="{609658B5-92A5-4C36-8D61-FAB306A745BD}" srcOrd="0" destOrd="0" presId="urn:microsoft.com/office/officeart/2005/8/layout/hierarchy3"/>
    <dgm:cxn modelId="{FB00D926-DFD9-40D6-8FC1-58CED02823B0}" type="presOf" srcId="{A7703A98-B7B9-4481-AE38-C7543F4B1DE5}" destId="{F3022978-A244-4A37-ACDE-15B2410D27D3}" srcOrd="0" destOrd="0" presId="urn:microsoft.com/office/officeart/2005/8/layout/hierarchy3"/>
    <dgm:cxn modelId="{ECF9E771-DEDE-4D0E-8951-2B6341120316}" srcId="{766371D8-7546-4A46-BD09-E89C047F0DD3}" destId="{45D0DB73-FA75-4942-B493-A0DD50B14770}" srcOrd="0" destOrd="0" parTransId="{1297ABB4-B8FF-45D7-AA7D-D20FE249F7E4}" sibTransId="{49B8EE63-75DD-42CB-8FB5-2ABBECF64D64}"/>
    <dgm:cxn modelId="{50AEBEC1-9158-43EA-9AC2-62036DC74D46}" srcId="{4D2D5ABB-0D6D-4B7B-A421-F04F251031D1}" destId="{63B59150-255F-4636-BA72-FD68CE8BA58C}" srcOrd="1" destOrd="0" parTransId="{1970FCB0-F6C7-4188-8B79-FF7CBC48BDCB}" sibTransId="{C2C00918-FDF2-438A-BA23-81F99B79D1F1}"/>
    <dgm:cxn modelId="{4AC37A53-5D13-44B8-AC89-BBCBD10237E1}" type="presOf" srcId="{63B59150-255F-4636-BA72-FD68CE8BA58C}" destId="{E687F789-8215-43B4-A4DF-C6B3325600A9}" srcOrd="0" destOrd="0" presId="urn:microsoft.com/office/officeart/2005/8/layout/hierarchy3"/>
    <dgm:cxn modelId="{D583BB18-E0F8-4DF1-840C-C3417A237AD5}" srcId="{03F081D0-9F9C-4CAE-A751-E8DB41339482}" destId="{4D2D5ABB-0D6D-4B7B-A421-F04F251031D1}" srcOrd="0" destOrd="0" parTransId="{797F4D9C-F6D2-47BE-BF65-7F79A16C09F8}" sibTransId="{5588FBAA-AE27-4EAC-9733-5A1D24DFCBB0}"/>
    <dgm:cxn modelId="{7DAD0D20-C352-403D-8F0A-91FE755AE30F}" type="presOf" srcId="{0D25D244-052B-4AEE-BFF9-A720AE7713AD}" destId="{E545435A-F2F2-448F-B210-82DCF241ABD4}" srcOrd="0" destOrd="0" presId="urn:microsoft.com/office/officeart/2005/8/layout/hierarchy3"/>
    <dgm:cxn modelId="{E308C8E9-F1E6-4590-B528-E5257A34E195}" srcId="{03F081D0-9F9C-4CAE-A751-E8DB41339482}" destId="{ED73300C-6F68-4392-A125-C756FA2474AD}" srcOrd="1" destOrd="0" parTransId="{657227AA-6D7A-400F-AD45-97FB1888F52A}" sibTransId="{B03BE951-4CDB-4522-8B40-2ACD4B05935C}"/>
    <dgm:cxn modelId="{18BACF96-723D-431B-9F67-B03BEE19A5FC}" srcId="{4D2D5ABB-0D6D-4B7B-A421-F04F251031D1}" destId="{AD6061E8-597A-42AD-A9DF-139026A9305A}" srcOrd="4" destOrd="0" parTransId="{C3707829-085D-4928-92CE-4D6B2872B3C8}" sibTransId="{7F73CE8A-B21D-41CB-B39B-510214E774C4}"/>
    <dgm:cxn modelId="{78E1F4A0-E166-4443-BFBB-9FB3F9DF3642}" type="presOf" srcId="{049F198C-4AF4-4D4F-BE55-D3D9C6B653A4}" destId="{CB736C89-762E-49FB-BF86-5526D5CB2CF9}" srcOrd="0" destOrd="0" presId="urn:microsoft.com/office/officeart/2005/8/layout/hierarchy3"/>
    <dgm:cxn modelId="{DC01F199-0B4F-47E3-90EA-FB27FFDE10DB}" type="presOf" srcId="{C3707829-085D-4928-92CE-4D6B2872B3C8}" destId="{ADB199E0-DDC3-46CE-AF73-E06498291A96}" srcOrd="0" destOrd="0" presId="urn:microsoft.com/office/officeart/2005/8/layout/hierarchy3"/>
    <dgm:cxn modelId="{8A052FC3-CA6A-4C96-916A-0EAE701347DD}" type="presParOf" srcId="{609658B5-92A5-4C36-8D61-FAB306A745BD}" destId="{CA080E00-069F-409F-8935-47916E9C8499}" srcOrd="0" destOrd="0" presId="urn:microsoft.com/office/officeart/2005/8/layout/hierarchy3"/>
    <dgm:cxn modelId="{6D54672B-F75B-4DDC-8734-460924FAD446}" type="presParOf" srcId="{CA080E00-069F-409F-8935-47916E9C8499}" destId="{4DFDBE6D-E529-41B2-863C-DF075BAD2F89}" srcOrd="0" destOrd="0" presId="urn:microsoft.com/office/officeart/2005/8/layout/hierarchy3"/>
    <dgm:cxn modelId="{65F2C7A9-AC0F-418F-BC82-9DCE68C55D64}" type="presParOf" srcId="{4DFDBE6D-E529-41B2-863C-DF075BAD2F89}" destId="{4CC0143A-2A96-4513-A8EE-282C10E01CC0}" srcOrd="0" destOrd="0" presId="urn:microsoft.com/office/officeart/2005/8/layout/hierarchy3"/>
    <dgm:cxn modelId="{3C821632-9EBE-4065-851E-6A731EEF3D1D}" type="presParOf" srcId="{4DFDBE6D-E529-41B2-863C-DF075BAD2F89}" destId="{364384FC-79DF-497B-85B0-9B3100E8A7F5}" srcOrd="1" destOrd="0" presId="urn:microsoft.com/office/officeart/2005/8/layout/hierarchy3"/>
    <dgm:cxn modelId="{958C69BE-73D6-4CCF-A91A-1B5B54CEE5FA}" type="presParOf" srcId="{CA080E00-069F-409F-8935-47916E9C8499}" destId="{193FE1F0-3F63-492D-A43A-4C77AF3C5FB5}" srcOrd="1" destOrd="0" presId="urn:microsoft.com/office/officeart/2005/8/layout/hierarchy3"/>
    <dgm:cxn modelId="{F333965B-74D9-4341-95AD-18B2608504A7}" type="presParOf" srcId="{193FE1F0-3F63-492D-A43A-4C77AF3C5FB5}" destId="{F3022978-A244-4A37-ACDE-15B2410D27D3}" srcOrd="0" destOrd="0" presId="urn:microsoft.com/office/officeart/2005/8/layout/hierarchy3"/>
    <dgm:cxn modelId="{E187AE1D-367E-4B99-8E13-90E7EF9F8B25}" type="presParOf" srcId="{193FE1F0-3F63-492D-A43A-4C77AF3C5FB5}" destId="{4D7089D5-5FA7-4E55-8B20-911030733F1B}" srcOrd="1" destOrd="0" presId="urn:microsoft.com/office/officeart/2005/8/layout/hierarchy3"/>
    <dgm:cxn modelId="{655F5691-D01C-480E-8C62-B56E475AF74C}" type="presParOf" srcId="{193FE1F0-3F63-492D-A43A-4C77AF3C5FB5}" destId="{7409D693-4E5E-4C18-BD64-17B0FC7E633B}" srcOrd="2" destOrd="0" presId="urn:microsoft.com/office/officeart/2005/8/layout/hierarchy3"/>
    <dgm:cxn modelId="{499281FE-AB99-45D7-9F27-DF26F374CE61}" type="presParOf" srcId="{193FE1F0-3F63-492D-A43A-4C77AF3C5FB5}" destId="{E687F789-8215-43B4-A4DF-C6B3325600A9}" srcOrd="3" destOrd="0" presId="urn:microsoft.com/office/officeart/2005/8/layout/hierarchy3"/>
    <dgm:cxn modelId="{AF4FFEEC-112C-4821-AE7F-DC2FF39BFC31}" type="presParOf" srcId="{193FE1F0-3F63-492D-A43A-4C77AF3C5FB5}" destId="{E545435A-F2F2-448F-B210-82DCF241ABD4}" srcOrd="4" destOrd="0" presId="urn:microsoft.com/office/officeart/2005/8/layout/hierarchy3"/>
    <dgm:cxn modelId="{9A164475-F7E7-40D1-9AE5-8E41C5781EE0}" type="presParOf" srcId="{193FE1F0-3F63-492D-A43A-4C77AF3C5FB5}" destId="{D0E2FB5B-E2D2-434B-9979-48BF16B0B65A}" srcOrd="5" destOrd="0" presId="urn:microsoft.com/office/officeart/2005/8/layout/hierarchy3"/>
    <dgm:cxn modelId="{161F602C-1584-4EE1-A7E6-555C3E7846FE}" type="presParOf" srcId="{193FE1F0-3F63-492D-A43A-4C77AF3C5FB5}" destId="{CE3D015D-82AA-4C89-A747-626759F40455}" srcOrd="6" destOrd="0" presId="urn:microsoft.com/office/officeart/2005/8/layout/hierarchy3"/>
    <dgm:cxn modelId="{A9E9A0BE-87BD-428B-A1A7-7F17BFA6E320}" type="presParOf" srcId="{193FE1F0-3F63-492D-A43A-4C77AF3C5FB5}" destId="{B9E23B03-5052-4F30-8DA2-73CD801B7DB7}" srcOrd="7" destOrd="0" presId="urn:microsoft.com/office/officeart/2005/8/layout/hierarchy3"/>
    <dgm:cxn modelId="{E120DFF2-3994-47A5-898D-A3F6CD3958C2}" type="presParOf" srcId="{193FE1F0-3F63-492D-A43A-4C77AF3C5FB5}" destId="{ADB199E0-DDC3-46CE-AF73-E06498291A96}" srcOrd="8" destOrd="0" presId="urn:microsoft.com/office/officeart/2005/8/layout/hierarchy3"/>
    <dgm:cxn modelId="{CED71B73-D31D-42AA-AF4C-CF215BB2EE24}" type="presParOf" srcId="{193FE1F0-3F63-492D-A43A-4C77AF3C5FB5}" destId="{CC77D08F-F0D7-4B4E-9E44-DF198350E995}" srcOrd="9" destOrd="0" presId="urn:microsoft.com/office/officeart/2005/8/layout/hierarchy3"/>
    <dgm:cxn modelId="{BC4A85A6-300A-404D-9DF6-A560B59B15C8}" type="presParOf" srcId="{609658B5-92A5-4C36-8D61-FAB306A745BD}" destId="{87BA01DF-6925-4076-89B2-05017D73F355}" srcOrd="1" destOrd="0" presId="urn:microsoft.com/office/officeart/2005/8/layout/hierarchy3"/>
    <dgm:cxn modelId="{3CACF424-1E29-482E-A5CD-F050043E04EC}" type="presParOf" srcId="{87BA01DF-6925-4076-89B2-05017D73F355}" destId="{4192D516-141F-471F-A9D3-108150790FA3}" srcOrd="0" destOrd="0" presId="urn:microsoft.com/office/officeart/2005/8/layout/hierarchy3"/>
    <dgm:cxn modelId="{A339E65F-CF8E-477E-8F99-8ADADAFF29C2}" type="presParOf" srcId="{4192D516-141F-471F-A9D3-108150790FA3}" destId="{8DD51DFE-4EA7-4331-A38A-6A3BF3CFCC8E}" srcOrd="0" destOrd="0" presId="urn:microsoft.com/office/officeart/2005/8/layout/hierarchy3"/>
    <dgm:cxn modelId="{197F77FE-D33E-4D30-B3FF-C29DA8AF5326}" type="presParOf" srcId="{4192D516-141F-471F-A9D3-108150790FA3}" destId="{14B2DC9F-4DFB-4F90-8DCF-6192C651A909}" srcOrd="1" destOrd="0" presId="urn:microsoft.com/office/officeart/2005/8/layout/hierarchy3"/>
    <dgm:cxn modelId="{4AA7F5A9-F9DC-448E-B2D3-5ACED83EFCE3}" type="presParOf" srcId="{87BA01DF-6925-4076-89B2-05017D73F355}" destId="{F8587C61-5F14-48F0-BE39-61255DE1BDBB}" srcOrd="1" destOrd="0" presId="urn:microsoft.com/office/officeart/2005/8/layout/hierarchy3"/>
    <dgm:cxn modelId="{E157A61D-3112-4A55-B54B-FE673708475E}" type="presParOf" srcId="{609658B5-92A5-4C36-8D61-FAB306A745BD}" destId="{8851D356-D008-4966-8AF5-9D6C1E62BC68}" srcOrd="2" destOrd="0" presId="urn:microsoft.com/office/officeart/2005/8/layout/hierarchy3"/>
    <dgm:cxn modelId="{3DCF7F72-E4E4-4F1A-9C0B-FEF7F86C6796}" type="presParOf" srcId="{8851D356-D008-4966-8AF5-9D6C1E62BC68}" destId="{EDCFCC82-30A7-4DAA-9A62-EB69B96B6453}" srcOrd="0" destOrd="0" presId="urn:microsoft.com/office/officeart/2005/8/layout/hierarchy3"/>
    <dgm:cxn modelId="{E7814690-F84A-4824-93C5-B0B9D8B5ED83}" type="presParOf" srcId="{EDCFCC82-30A7-4DAA-9A62-EB69B96B6453}" destId="{F7A2D2D7-3E8E-4D23-891A-C4EC024FD61A}" srcOrd="0" destOrd="0" presId="urn:microsoft.com/office/officeart/2005/8/layout/hierarchy3"/>
    <dgm:cxn modelId="{CBFAF219-4D57-4346-AE5E-02866D4FC6F6}" type="presParOf" srcId="{EDCFCC82-30A7-4DAA-9A62-EB69B96B6453}" destId="{DE604E06-27C8-439D-88EA-4652216F8191}" srcOrd="1" destOrd="0" presId="urn:microsoft.com/office/officeart/2005/8/layout/hierarchy3"/>
    <dgm:cxn modelId="{7C699EAF-7742-4DBC-825A-2712572261C3}" type="presParOf" srcId="{8851D356-D008-4966-8AF5-9D6C1E62BC68}" destId="{E5DCE58E-7EE1-4EA7-B45A-C79728F8DA5E}" srcOrd="1" destOrd="0" presId="urn:microsoft.com/office/officeart/2005/8/layout/hierarchy3"/>
    <dgm:cxn modelId="{F0279C99-D9BE-49E0-80B8-69ACF74B137B}" type="presParOf" srcId="{E5DCE58E-7EE1-4EA7-B45A-C79728F8DA5E}" destId="{06ECDB66-B48E-4DF8-ADE1-FC94C6E04A94}" srcOrd="0" destOrd="0" presId="urn:microsoft.com/office/officeart/2005/8/layout/hierarchy3"/>
    <dgm:cxn modelId="{5632F6BC-6B63-454F-BCD0-EF7978468916}" type="presParOf" srcId="{E5DCE58E-7EE1-4EA7-B45A-C79728F8DA5E}" destId="{B44DE9C7-AC51-4D51-81B2-60115DF7D492}" srcOrd="1" destOrd="0" presId="urn:microsoft.com/office/officeart/2005/8/layout/hierarchy3"/>
    <dgm:cxn modelId="{49395716-73BF-4340-94BD-E1F87295D1D1}" type="presParOf" srcId="{E5DCE58E-7EE1-4EA7-B45A-C79728F8DA5E}" destId="{51D46DD4-CD43-4681-A2C8-5C3C780DB154}" srcOrd="2" destOrd="0" presId="urn:microsoft.com/office/officeart/2005/8/layout/hierarchy3"/>
    <dgm:cxn modelId="{92822E93-2087-418B-9F8C-48DBB30715A6}" type="presParOf" srcId="{E5DCE58E-7EE1-4EA7-B45A-C79728F8DA5E}" destId="{F314DC3A-F49C-4600-BEB8-8EFD442CC10C}" srcOrd="3" destOrd="0" presId="urn:microsoft.com/office/officeart/2005/8/layout/hierarchy3"/>
    <dgm:cxn modelId="{DEBD4E34-D507-4981-8636-DD66F2BC8133}" type="presParOf" srcId="{E5DCE58E-7EE1-4EA7-B45A-C79728F8DA5E}" destId="{A73B9A45-27AF-463C-9628-4C565A642BC1}" srcOrd="4" destOrd="0" presId="urn:microsoft.com/office/officeart/2005/8/layout/hierarchy3"/>
    <dgm:cxn modelId="{F9A1DAFD-B1F0-4322-AB34-45E737B6DD80}" type="presParOf" srcId="{E5DCE58E-7EE1-4EA7-B45A-C79728F8DA5E}" destId="{CB736C89-762E-49FB-BF86-5526D5CB2CF9}" srcOrd="5" destOrd="0" presId="urn:microsoft.com/office/officeart/2005/8/layout/hierarchy3"/>
    <dgm:cxn modelId="{FE264D0D-A9A0-4648-B226-24AEC4C0A7DB}" type="presParOf" srcId="{E5DCE58E-7EE1-4EA7-B45A-C79728F8DA5E}" destId="{C7F034D3-7ECF-4204-91B5-9B86BF882836}" srcOrd="6" destOrd="0" presId="urn:microsoft.com/office/officeart/2005/8/layout/hierarchy3"/>
    <dgm:cxn modelId="{AB190E47-BF68-4D5A-91F9-3308CE995642}" type="presParOf" srcId="{E5DCE58E-7EE1-4EA7-B45A-C79728F8DA5E}" destId="{DCFFFB82-A99D-427F-91D3-34DD95FC34AB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0143A-2A96-4513-A8EE-282C10E01CC0}">
      <dsp:nvSpPr>
        <dsp:cNvPr id="0" name=""/>
        <dsp:cNvSpPr/>
      </dsp:nvSpPr>
      <dsp:spPr>
        <a:xfrm>
          <a:off x="0" y="260062"/>
          <a:ext cx="1508211" cy="7541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 smtClean="0">
              <a:solidFill>
                <a:srgbClr val="002060"/>
              </a:solidFill>
            </a:rPr>
            <a:t>Técnicas  e  Instrumentos para la comunicación  del saber matemático</a:t>
          </a:r>
          <a:endParaRPr lang="es-ES" sz="1000" kern="1200" dirty="0">
            <a:solidFill>
              <a:srgbClr val="002060"/>
            </a:solidFill>
          </a:endParaRPr>
        </a:p>
      </dsp:txBody>
      <dsp:txXfrm>
        <a:off x="22087" y="282149"/>
        <a:ext cx="1464037" cy="709931"/>
      </dsp:txXfrm>
    </dsp:sp>
    <dsp:sp modelId="{F3022978-A244-4A37-ACDE-15B2410D27D3}">
      <dsp:nvSpPr>
        <dsp:cNvPr id="0" name=""/>
        <dsp:cNvSpPr/>
      </dsp:nvSpPr>
      <dsp:spPr>
        <a:xfrm>
          <a:off x="0" y="1014168"/>
          <a:ext cx="150821" cy="291906"/>
        </a:xfrm>
        <a:custGeom>
          <a:avLst/>
          <a:gdLst/>
          <a:ahLst/>
          <a:cxnLst/>
          <a:rect l="0" t="0" r="0" b="0"/>
          <a:pathLst>
            <a:path>
              <a:moveTo>
                <a:pt x="150821" y="0"/>
              </a:moveTo>
              <a:lnTo>
                <a:pt x="0" y="29190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7089D5-5FA7-4E55-8B20-911030733F1B}">
      <dsp:nvSpPr>
        <dsp:cNvPr id="0" name=""/>
        <dsp:cNvSpPr/>
      </dsp:nvSpPr>
      <dsp:spPr>
        <a:xfrm>
          <a:off x="0" y="1140496"/>
          <a:ext cx="2438367" cy="3311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T. en clase-Trabajo en casa-consultas.</a:t>
          </a:r>
          <a:endParaRPr lang="es-ES" sz="1400" kern="1200" dirty="0"/>
        </a:p>
      </dsp:txBody>
      <dsp:txXfrm>
        <a:off x="9699" y="1150195"/>
        <a:ext cx="2418969" cy="311759"/>
      </dsp:txXfrm>
    </dsp:sp>
    <dsp:sp modelId="{7409D693-4E5E-4C18-BD64-17B0FC7E633B}">
      <dsp:nvSpPr>
        <dsp:cNvPr id="0" name=""/>
        <dsp:cNvSpPr/>
      </dsp:nvSpPr>
      <dsp:spPr>
        <a:xfrm>
          <a:off x="150821" y="1014168"/>
          <a:ext cx="144261" cy="9939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3933"/>
              </a:lnTo>
              <a:lnTo>
                <a:pt x="144261" y="99393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7F789-8215-43B4-A4DF-C6B3325600A9}">
      <dsp:nvSpPr>
        <dsp:cNvPr id="0" name=""/>
        <dsp:cNvSpPr/>
      </dsp:nvSpPr>
      <dsp:spPr>
        <a:xfrm>
          <a:off x="295082" y="1631049"/>
          <a:ext cx="1523957" cy="7541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RPCM-</a:t>
          </a:r>
          <a:r>
            <a:rPr lang="es-ES" sz="1000" kern="1200" dirty="0" err="1" smtClean="0"/>
            <a:t>Mathemactas</a:t>
          </a:r>
          <a:r>
            <a:rPr lang="es-ES" sz="1000" kern="1200" dirty="0" smtClean="0"/>
            <a:t>, actas con contenido matemático</a:t>
          </a:r>
          <a:endParaRPr lang="es-CO" sz="1000" kern="1200" dirty="0"/>
        </a:p>
      </dsp:txBody>
      <dsp:txXfrm>
        <a:off x="317169" y="1653136"/>
        <a:ext cx="1479783" cy="709931"/>
      </dsp:txXfrm>
    </dsp:sp>
    <dsp:sp modelId="{E545435A-F2F2-448F-B210-82DCF241ABD4}">
      <dsp:nvSpPr>
        <dsp:cNvPr id="0" name=""/>
        <dsp:cNvSpPr/>
      </dsp:nvSpPr>
      <dsp:spPr>
        <a:xfrm>
          <a:off x="150821" y="1014168"/>
          <a:ext cx="97350" cy="1942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2146"/>
              </a:lnTo>
              <a:lnTo>
                <a:pt x="97350" y="194214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E2FB5B-E2D2-434B-9979-48BF16B0B65A}">
      <dsp:nvSpPr>
        <dsp:cNvPr id="0" name=""/>
        <dsp:cNvSpPr/>
      </dsp:nvSpPr>
      <dsp:spPr>
        <a:xfrm>
          <a:off x="248171" y="2579262"/>
          <a:ext cx="1957465" cy="7541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 smtClean="0"/>
            <a:t>Lectura individual de un texto en lenguaje matemático </a:t>
          </a:r>
          <a:endParaRPr lang="es-CO" sz="1000" kern="1200" dirty="0"/>
        </a:p>
      </dsp:txBody>
      <dsp:txXfrm>
        <a:off x="270258" y="2601349"/>
        <a:ext cx="1913291" cy="709931"/>
      </dsp:txXfrm>
    </dsp:sp>
    <dsp:sp modelId="{CE3D015D-82AA-4C89-A747-626759F40455}">
      <dsp:nvSpPr>
        <dsp:cNvPr id="0" name=""/>
        <dsp:cNvSpPr/>
      </dsp:nvSpPr>
      <dsp:spPr>
        <a:xfrm>
          <a:off x="0" y="1014168"/>
          <a:ext cx="150821" cy="2856778"/>
        </a:xfrm>
        <a:custGeom>
          <a:avLst/>
          <a:gdLst/>
          <a:ahLst/>
          <a:cxnLst/>
          <a:rect l="0" t="0" r="0" b="0"/>
          <a:pathLst>
            <a:path>
              <a:moveTo>
                <a:pt x="150821" y="0"/>
              </a:moveTo>
              <a:lnTo>
                <a:pt x="0" y="285677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E23B03-5052-4F30-8DA2-73CD801B7DB7}">
      <dsp:nvSpPr>
        <dsp:cNvPr id="0" name=""/>
        <dsp:cNvSpPr/>
      </dsp:nvSpPr>
      <dsp:spPr>
        <a:xfrm>
          <a:off x="0" y="3515476"/>
          <a:ext cx="1919422" cy="7109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Participación oral y escrita </a:t>
          </a:r>
          <a:endParaRPr lang="es-ES" sz="1400" kern="1200" dirty="0"/>
        </a:p>
      </dsp:txBody>
      <dsp:txXfrm>
        <a:off x="20823" y="3536299"/>
        <a:ext cx="1877776" cy="669294"/>
      </dsp:txXfrm>
    </dsp:sp>
    <dsp:sp modelId="{ADB199E0-DDC3-46CE-AF73-E06498291A96}">
      <dsp:nvSpPr>
        <dsp:cNvPr id="0" name=""/>
        <dsp:cNvSpPr/>
      </dsp:nvSpPr>
      <dsp:spPr>
        <a:xfrm>
          <a:off x="0" y="1014168"/>
          <a:ext cx="150821" cy="3669172"/>
        </a:xfrm>
        <a:custGeom>
          <a:avLst/>
          <a:gdLst/>
          <a:ahLst/>
          <a:cxnLst/>
          <a:rect l="0" t="0" r="0" b="0"/>
          <a:pathLst>
            <a:path>
              <a:moveTo>
                <a:pt x="150821" y="0"/>
              </a:moveTo>
              <a:lnTo>
                <a:pt x="0" y="366917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77D08F-F0D7-4B4E-9E44-DF198350E995}">
      <dsp:nvSpPr>
        <dsp:cNvPr id="0" name=""/>
        <dsp:cNvSpPr/>
      </dsp:nvSpPr>
      <dsp:spPr>
        <a:xfrm>
          <a:off x="0" y="4395910"/>
          <a:ext cx="2437293" cy="574862"/>
        </a:xfrm>
        <a:prstGeom prst="flowChartManualInpu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T individual en casa.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T. Grupo: “Juego de enunciados</a:t>
          </a:r>
          <a:r>
            <a:rPr lang="es-CO" sz="1400" kern="1200" dirty="0" smtClean="0"/>
            <a:t>”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/>
        </a:p>
      </dsp:txBody>
      <dsp:txXfrm>
        <a:off x="0" y="4510882"/>
        <a:ext cx="2437293" cy="459890"/>
      </dsp:txXfrm>
    </dsp:sp>
    <dsp:sp modelId="{8DD51DFE-4EA7-4331-A38A-6A3BF3CFCC8E}">
      <dsp:nvSpPr>
        <dsp:cNvPr id="0" name=""/>
        <dsp:cNvSpPr/>
      </dsp:nvSpPr>
      <dsp:spPr>
        <a:xfrm rot="19377336">
          <a:off x="2417531" y="2637094"/>
          <a:ext cx="3893915" cy="12621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000" kern="1200" dirty="0">
            <a:solidFill>
              <a:schemeClr val="tx1"/>
            </a:solidFill>
          </a:endParaRPr>
        </a:p>
      </dsp:txBody>
      <dsp:txXfrm>
        <a:off x="2454499" y="2674062"/>
        <a:ext cx="3819979" cy="1188233"/>
      </dsp:txXfrm>
    </dsp:sp>
    <dsp:sp modelId="{F7A2D2D7-3E8E-4D23-891A-C4EC024FD61A}">
      <dsp:nvSpPr>
        <dsp:cNvPr id="0" name=""/>
        <dsp:cNvSpPr/>
      </dsp:nvSpPr>
      <dsp:spPr>
        <a:xfrm>
          <a:off x="7400345" y="153198"/>
          <a:ext cx="2197644" cy="7541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 smtClean="0">
              <a:solidFill>
                <a:srgbClr val="002060"/>
              </a:solidFill>
            </a:rPr>
            <a:t>Conoc. Declarativo y conoc. Procedimental</a:t>
          </a:r>
          <a:endParaRPr lang="es-ES" sz="1000" kern="1200" dirty="0">
            <a:solidFill>
              <a:srgbClr val="002060"/>
            </a:solidFill>
          </a:endParaRPr>
        </a:p>
      </dsp:txBody>
      <dsp:txXfrm>
        <a:off x="7422432" y="175285"/>
        <a:ext cx="2153470" cy="709931"/>
      </dsp:txXfrm>
    </dsp:sp>
    <dsp:sp modelId="{06ECDB66-B48E-4DF8-ADE1-FC94C6E04A94}">
      <dsp:nvSpPr>
        <dsp:cNvPr id="0" name=""/>
        <dsp:cNvSpPr/>
      </dsp:nvSpPr>
      <dsp:spPr>
        <a:xfrm>
          <a:off x="7620109" y="907304"/>
          <a:ext cx="203388" cy="608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8231"/>
              </a:lnTo>
              <a:lnTo>
                <a:pt x="203388" y="60823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DE9C7-AC51-4D51-81B2-60115DF7D492}">
      <dsp:nvSpPr>
        <dsp:cNvPr id="0" name=""/>
        <dsp:cNvSpPr/>
      </dsp:nvSpPr>
      <dsp:spPr>
        <a:xfrm>
          <a:off x="7823498" y="1138482"/>
          <a:ext cx="1814776" cy="7541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Soluciona situaciones, acudiendo a diferentes formas de representación. E-I_S</a:t>
          </a:r>
          <a:endParaRPr lang="es-ES" sz="1000" kern="1200" dirty="0"/>
        </a:p>
      </dsp:txBody>
      <dsp:txXfrm>
        <a:off x="7845585" y="1160569"/>
        <a:ext cx="1770602" cy="709931"/>
      </dsp:txXfrm>
    </dsp:sp>
    <dsp:sp modelId="{51D46DD4-CD43-4681-A2C8-5C3C780DB154}">
      <dsp:nvSpPr>
        <dsp:cNvPr id="0" name=""/>
        <dsp:cNvSpPr/>
      </dsp:nvSpPr>
      <dsp:spPr>
        <a:xfrm>
          <a:off x="7620109" y="907304"/>
          <a:ext cx="211243" cy="15587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8713"/>
              </a:lnTo>
              <a:lnTo>
                <a:pt x="211243" y="155871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14DC3A-F49C-4600-BEB8-8EFD442CC10C}">
      <dsp:nvSpPr>
        <dsp:cNvPr id="0" name=""/>
        <dsp:cNvSpPr/>
      </dsp:nvSpPr>
      <dsp:spPr>
        <a:xfrm>
          <a:off x="7831352" y="2088965"/>
          <a:ext cx="1890078" cy="7541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 smtClean="0"/>
            <a:t>Descubre patrones y secuencias figúrales y numéricas y propone otras secuencias</a:t>
          </a:r>
          <a:endParaRPr lang="es-ES" sz="1000" kern="1200" dirty="0"/>
        </a:p>
      </dsp:txBody>
      <dsp:txXfrm>
        <a:off x="7853439" y="2111052"/>
        <a:ext cx="1845904" cy="709931"/>
      </dsp:txXfrm>
    </dsp:sp>
    <dsp:sp modelId="{A73B9A45-27AF-463C-9628-4C565A642BC1}">
      <dsp:nvSpPr>
        <dsp:cNvPr id="0" name=""/>
        <dsp:cNvSpPr/>
      </dsp:nvSpPr>
      <dsp:spPr>
        <a:xfrm>
          <a:off x="7620109" y="907304"/>
          <a:ext cx="211243" cy="2501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1345"/>
              </a:lnTo>
              <a:lnTo>
                <a:pt x="211243" y="250134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736C89-762E-49FB-BF86-5526D5CB2CF9}">
      <dsp:nvSpPr>
        <dsp:cNvPr id="0" name=""/>
        <dsp:cNvSpPr/>
      </dsp:nvSpPr>
      <dsp:spPr>
        <a:xfrm>
          <a:off x="7831352" y="3031597"/>
          <a:ext cx="1761578" cy="7541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O" sz="1000" kern="1200" dirty="0" smtClean="0"/>
            <a:t>Explica con claridad desde argumento matemático. </a:t>
          </a:r>
          <a:endParaRPr lang="es-ES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 dirty="0"/>
        </a:p>
      </dsp:txBody>
      <dsp:txXfrm>
        <a:off x="7853439" y="3053684"/>
        <a:ext cx="1717404" cy="709931"/>
      </dsp:txXfrm>
    </dsp:sp>
    <dsp:sp modelId="{C7F034D3-7ECF-4204-91B5-9B86BF882836}">
      <dsp:nvSpPr>
        <dsp:cNvPr id="0" name=""/>
        <dsp:cNvSpPr/>
      </dsp:nvSpPr>
      <dsp:spPr>
        <a:xfrm>
          <a:off x="7620109" y="907304"/>
          <a:ext cx="211243" cy="3443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3978"/>
              </a:lnTo>
              <a:lnTo>
                <a:pt x="211243" y="344397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FFFB82-A99D-427F-91D3-34DD95FC34AB}">
      <dsp:nvSpPr>
        <dsp:cNvPr id="0" name=""/>
        <dsp:cNvSpPr/>
      </dsp:nvSpPr>
      <dsp:spPr>
        <a:xfrm>
          <a:off x="7831352" y="3974229"/>
          <a:ext cx="1908756" cy="7541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 smtClean="0"/>
            <a:t>Claridad en la presentación de procedimientos. Manejo de Operaciones Básicas.</a:t>
          </a:r>
          <a:endParaRPr lang="es-ES" sz="1000" kern="1200" dirty="0"/>
        </a:p>
      </dsp:txBody>
      <dsp:txXfrm>
        <a:off x="7853439" y="3996316"/>
        <a:ext cx="1864582" cy="7099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95946-5546-4E20-BD8F-8E13FEF2C59C}" type="datetimeFigureOut">
              <a:rPr lang="es-CO" smtClean="0"/>
              <a:t>4/10/2024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1143000"/>
            <a:ext cx="60515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718E0-38C7-4250-A122-595D9B7D3F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5613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1200" dirty="0" smtClean="0"/>
              <a:t>Ahora, entra en escena la explicación del docente con el algoritmo matemático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A3E32-249B-44AA-8361-2D4E8411C6F2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2997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560" y="1122363"/>
            <a:ext cx="1008935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1560" y="3602038"/>
            <a:ext cx="10089356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C9FD-BDD8-C046-BACD-2E8A448B6ECF}" type="datetimeFigureOut">
              <a:rPr lang="es-CO" smtClean="0"/>
              <a:t>4/10/2024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3478-64D4-D64C-8171-EBAD456B6A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6263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C9FD-BDD8-C046-BACD-2E8A448B6ECF}" type="datetimeFigureOut">
              <a:rPr lang="es-CO" smtClean="0"/>
              <a:t>4/10/2024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3478-64D4-D64C-8171-EBAD456B6A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78254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6927" y="365125"/>
            <a:ext cx="290069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4858" y="365125"/>
            <a:ext cx="8533914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C9FD-BDD8-C046-BACD-2E8A448B6ECF}" type="datetimeFigureOut">
              <a:rPr lang="es-CO" smtClean="0"/>
              <a:t>4/10/2024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3478-64D4-D64C-8171-EBAD456B6A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76240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C9FD-BDD8-C046-BACD-2E8A448B6ECF}" type="datetimeFigureOut">
              <a:rPr lang="es-CO" smtClean="0"/>
              <a:t>4/10/2024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3478-64D4-D64C-8171-EBAD456B6A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233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851" y="1709738"/>
            <a:ext cx="1160276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7851" y="4589464"/>
            <a:ext cx="1160276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C9FD-BDD8-C046-BACD-2E8A448B6ECF}" type="datetimeFigureOut">
              <a:rPr lang="es-CO" smtClean="0"/>
              <a:t>4/10/2024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3478-64D4-D64C-8171-EBAD456B6A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8294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4858" y="1825625"/>
            <a:ext cx="5717302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10315" y="1825625"/>
            <a:ext cx="5717302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C9FD-BDD8-C046-BACD-2E8A448B6ECF}" type="datetimeFigureOut">
              <a:rPr lang="es-CO" smtClean="0"/>
              <a:t>4/10/2024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3478-64D4-D64C-8171-EBAD456B6A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97501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610" y="365126"/>
            <a:ext cx="1160276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6610" y="1681163"/>
            <a:ext cx="569102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6610" y="2505075"/>
            <a:ext cx="569102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10315" y="1681163"/>
            <a:ext cx="571905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10315" y="2505075"/>
            <a:ext cx="5719054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C9FD-BDD8-C046-BACD-2E8A448B6ECF}" type="datetimeFigureOut">
              <a:rPr lang="es-CO" smtClean="0"/>
              <a:t>4/10/2024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3478-64D4-D64C-8171-EBAD456B6A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2716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C9FD-BDD8-C046-BACD-2E8A448B6ECF}" type="datetimeFigureOut">
              <a:rPr lang="es-CO" smtClean="0"/>
              <a:t>4/10/2024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3478-64D4-D64C-8171-EBAD456B6A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5032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C9FD-BDD8-C046-BACD-2E8A448B6ECF}" type="datetimeFigureOut">
              <a:rPr lang="es-CO" smtClean="0"/>
              <a:t>4/10/2024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3478-64D4-D64C-8171-EBAD456B6A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297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610" y="457200"/>
            <a:ext cx="43387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9054" y="987426"/>
            <a:ext cx="681031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6610" y="2057400"/>
            <a:ext cx="43387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C9FD-BDD8-C046-BACD-2E8A448B6ECF}" type="datetimeFigureOut">
              <a:rPr lang="es-CO" smtClean="0"/>
              <a:t>4/10/2024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3478-64D4-D64C-8171-EBAD456B6A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65987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610" y="457200"/>
            <a:ext cx="433877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9054" y="987426"/>
            <a:ext cx="6810315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6610" y="2057400"/>
            <a:ext cx="433877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C9FD-BDD8-C046-BACD-2E8A448B6ECF}" type="datetimeFigureOut">
              <a:rPr lang="es-CO" smtClean="0"/>
              <a:t>4/10/2024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3478-64D4-D64C-8171-EBAD456B6A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4655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4858" y="365126"/>
            <a:ext cx="116027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858" y="1825625"/>
            <a:ext cx="116027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4858" y="6356351"/>
            <a:ext cx="30268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B8C9FD-BDD8-C046-BACD-2E8A448B6ECF}" type="datetimeFigureOut">
              <a:rPr lang="es-CO" smtClean="0"/>
              <a:t>4/10/2024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6133" y="6356351"/>
            <a:ext cx="4540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00810" y="6356351"/>
            <a:ext cx="30268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953478-64D4-D64C-8171-EBAD456B6A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9180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id="{94C2C662-8D3B-7694-AEE6-CA06861CAAF5}"/>
              </a:ext>
            </a:extLst>
          </p:cNvPr>
          <p:cNvGrpSpPr/>
          <p:nvPr/>
        </p:nvGrpSpPr>
        <p:grpSpPr>
          <a:xfrm>
            <a:off x="192152" y="6040970"/>
            <a:ext cx="13068170" cy="817030"/>
            <a:chOff x="110307" y="2741546"/>
            <a:chExt cx="13068170" cy="817030"/>
          </a:xfrm>
        </p:grpSpPr>
        <p:pic>
          <p:nvPicPr>
            <p:cNvPr id="7" name="Picture 6" descr="BIENESTAR UNIVERSITARIO">
              <a:extLst>
                <a:ext uri="{FF2B5EF4-FFF2-40B4-BE49-F238E27FC236}">
                  <a16:creationId xmlns:a16="http://schemas.microsoft.com/office/drawing/2014/main" id="{E6BB0A6D-1262-40F4-7F77-DAAFAD92A4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07" y="2792352"/>
              <a:ext cx="2025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Gestión Jurídica UNICAUCA">
              <a:extLst>
                <a:ext uri="{FF2B5EF4-FFF2-40B4-BE49-F238E27FC236}">
                  <a16:creationId xmlns:a16="http://schemas.microsoft.com/office/drawing/2014/main" id="{B4A3F34C-5D02-9B1C-53F2-E3E5155DD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4418" y="2741546"/>
              <a:ext cx="1529552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Universidad de Cartagena - Asociación Colombiana de Endodoncia">
              <a:extLst>
                <a:ext uri="{FF2B5EF4-FFF2-40B4-BE49-F238E27FC236}">
                  <a16:creationId xmlns:a16="http://schemas.microsoft.com/office/drawing/2014/main" id="{B48A937A-B226-7307-430E-1BA6385875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766" y="2792352"/>
              <a:ext cx="123465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Investigación - UCundinamarca">
              <a:extLst>
                <a:ext uri="{FF2B5EF4-FFF2-40B4-BE49-F238E27FC236}">
                  <a16:creationId xmlns:a16="http://schemas.microsoft.com/office/drawing/2014/main" id="{0AB1E3A7-DF08-206E-71C3-4A8DE2C384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25" r="25102"/>
            <a:stretch/>
          </p:blipFill>
          <p:spPr bwMode="auto">
            <a:xfrm>
              <a:off x="4885053" y="2831546"/>
              <a:ext cx="1059856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n 10" descr="Gráfico, Logotipo, Gráfico de proyección solar&#10;&#10;Descripción generada automáticamente">
              <a:extLst>
                <a:ext uri="{FF2B5EF4-FFF2-40B4-BE49-F238E27FC236}">
                  <a16:creationId xmlns:a16="http://schemas.microsoft.com/office/drawing/2014/main" id="{D5ADDCAE-1F9B-09FA-0FA3-275F2866C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51501" y="2741546"/>
              <a:ext cx="612000" cy="720000"/>
            </a:xfrm>
            <a:prstGeom prst="rect">
              <a:avLst/>
            </a:prstGeom>
          </p:spPr>
        </p:pic>
        <p:pic>
          <p:nvPicPr>
            <p:cNvPr id="12" name="Imagen 11" descr="Texto&#10;&#10;Descripción generada automáticamente con confianza media">
              <a:extLst>
                <a:ext uri="{FF2B5EF4-FFF2-40B4-BE49-F238E27FC236}">
                  <a16:creationId xmlns:a16="http://schemas.microsoft.com/office/drawing/2014/main" id="{E2DC18C4-0667-B141-DB6E-A6535C733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15544" y="2741546"/>
              <a:ext cx="1560000" cy="720000"/>
            </a:xfrm>
            <a:prstGeom prst="rect">
              <a:avLst/>
            </a:prstGeom>
          </p:spPr>
        </p:pic>
        <p:pic>
          <p:nvPicPr>
            <p:cNvPr id="13" name="Imagen 12" descr="Icono&#10;&#10;Descripción generada automáticamente con confianza baja">
              <a:extLst>
                <a:ext uri="{FF2B5EF4-FFF2-40B4-BE49-F238E27FC236}">
                  <a16:creationId xmlns:a16="http://schemas.microsoft.com/office/drawing/2014/main" id="{941321C1-AEB0-639C-DC06-F196036D5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27587" y="2807441"/>
              <a:ext cx="610466" cy="630000"/>
            </a:xfrm>
            <a:prstGeom prst="rect">
              <a:avLst/>
            </a:prstGeom>
          </p:spPr>
        </p:pic>
        <p:pic>
          <p:nvPicPr>
            <p:cNvPr id="14" name="Imagen 13" descr="Imagen que contiene Diagrama&#10;&#10;Descripción generada automáticamente">
              <a:extLst>
                <a:ext uri="{FF2B5EF4-FFF2-40B4-BE49-F238E27FC236}">
                  <a16:creationId xmlns:a16="http://schemas.microsoft.com/office/drawing/2014/main" id="{9ADEE048-E3C4-75A6-51F5-FE70983EB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93931" y="2807441"/>
              <a:ext cx="1024764" cy="654105"/>
            </a:xfrm>
            <a:prstGeom prst="rect">
              <a:avLst/>
            </a:prstGeom>
          </p:spPr>
        </p:pic>
        <p:pic>
          <p:nvPicPr>
            <p:cNvPr id="15" name="Imagen 14" descr="Interfaz de usuario gráfica, Aplicación, Word&#10;&#10;Descripción generada automáticamente">
              <a:extLst>
                <a:ext uri="{FF2B5EF4-FFF2-40B4-BE49-F238E27FC236}">
                  <a16:creationId xmlns:a16="http://schemas.microsoft.com/office/drawing/2014/main" id="{F6B8A79A-DE73-F905-39EA-7108CBBF7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966903" y="2779271"/>
              <a:ext cx="2347552" cy="733610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862FC6C4-B492-2986-6D59-CAB6C7EB1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241455" y="2779271"/>
              <a:ext cx="937022" cy="779305"/>
            </a:xfrm>
            <a:prstGeom prst="rect">
              <a:avLst/>
            </a:prstGeom>
          </p:spPr>
        </p:pic>
      </p:grpSp>
      <p:pic>
        <p:nvPicPr>
          <p:cNvPr id="3" name="Imagen 2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1DC2A94B-A393-AB47-28F6-651A1839FA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06085" y="226224"/>
            <a:ext cx="1440000" cy="1440000"/>
          </a:xfrm>
          <a:prstGeom prst="rect">
            <a:avLst/>
          </a:prstGeom>
        </p:spPr>
      </p:pic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2E8DFACC-F345-8915-60E5-F3CD222E9FF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081" y="226224"/>
            <a:ext cx="1531004" cy="1440000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20BE5C-83CE-D5F5-14FA-5A93ADB79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C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COMUNICACIÓN EN CLASE DE MATEMÁTICAS. </a:t>
            </a:r>
          </a:p>
          <a:p>
            <a:pPr algn="ctr"/>
            <a:r>
              <a:rPr lang="es-C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 LUIS ALBERTO ORDÓÑEZ </a:t>
            </a:r>
            <a:r>
              <a:rPr lang="es-CO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ORDÓÑEZ</a:t>
            </a:r>
            <a:endParaRPr lang="es-CO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C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ESCUELA NORMAL SUPERIOR DE POPAYÀN</a:t>
            </a:r>
          </a:p>
          <a:p>
            <a:pPr algn="ctr"/>
            <a:endParaRPr lang="es-CO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-CO" altLang="en-US" sz="2400" b="1" dirty="0">
                <a:solidFill>
                  <a:srgbClr val="25027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 CONGRESO INTERNACIONAL </a:t>
            </a:r>
            <a:r>
              <a:rPr lang="es-CO" altLang="en-US" sz="2400" b="1" dirty="0" smtClean="0">
                <a:solidFill>
                  <a:srgbClr val="25027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</a:t>
            </a: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-CO" altLang="en-US" sz="2400" b="1" dirty="0" smtClean="0">
                <a:solidFill>
                  <a:srgbClr val="25027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INVESTIGACIÓN </a:t>
            </a:r>
            <a:r>
              <a:rPr lang="es-CO" altLang="en-US" sz="2400" b="1" dirty="0">
                <a:solidFill>
                  <a:srgbClr val="25027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CIENCIAS DE LA</a:t>
            </a:r>
            <a:endParaRPr lang="es-CO" altLang="en-US" sz="2400" b="1" i="1" dirty="0">
              <a:solidFill>
                <a:srgbClr val="25027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-CO" altLang="en-US" sz="2400" b="1" i="1" dirty="0">
                <a:solidFill>
                  <a:srgbClr val="25027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EDUCACIÓN - RUDECOLOMBIA</a:t>
            </a:r>
            <a:r>
              <a:rPr lang="es-CO" altLang="en-US" sz="2400" i="1" dirty="0">
                <a:solidFill>
                  <a:srgbClr val="25027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-ES" alt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OCT 7-8 -9 2024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CO" dirty="0" smtClean="0"/>
          </a:p>
          <a:p>
            <a:pPr algn="ctr"/>
            <a:endParaRPr lang="es-CO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3452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image1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5" y="457200"/>
            <a:ext cx="131445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94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id="{94C2C662-8D3B-7694-AEE6-CA06861CAAF5}"/>
              </a:ext>
            </a:extLst>
          </p:cNvPr>
          <p:cNvGrpSpPr/>
          <p:nvPr/>
        </p:nvGrpSpPr>
        <p:grpSpPr>
          <a:xfrm>
            <a:off x="192152" y="6040970"/>
            <a:ext cx="13068170" cy="817030"/>
            <a:chOff x="110307" y="2741546"/>
            <a:chExt cx="13068170" cy="817030"/>
          </a:xfrm>
        </p:grpSpPr>
        <p:pic>
          <p:nvPicPr>
            <p:cNvPr id="7" name="Picture 6" descr="BIENESTAR UNIVERSITARIO">
              <a:extLst>
                <a:ext uri="{FF2B5EF4-FFF2-40B4-BE49-F238E27FC236}">
                  <a16:creationId xmlns:a16="http://schemas.microsoft.com/office/drawing/2014/main" id="{E6BB0A6D-1262-40F4-7F77-DAAFAD92A4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07" y="2792352"/>
              <a:ext cx="2025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Gestión Jurídica UNICAUCA">
              <a:extLst>
                <a:ext uri="{FF2B5EF4-FFF2-40B4-BE49-F238E27FC236}">
                  <a16:creationId xmlns:a16="http://schemas.microsoft.com/office/drawing/2014/main" id="{B4A3F34C-5D02-9B1C-53F2-E3E5155DD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4418" y="2741546"/>
              <a:ext cx="1529552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Universidad de Cartagena - Asociación Colombiana de Endodoncia">
              <a:extLst>
                <a:ext uri="{FF2B5EF4-FFF2-40B4-BE49-F238E27FC236}">
                  <a16:creationId xmlns:a16="http://schemas.microsoft.com/office/drawing/2014/main" id="{B48A937A-B226-7307-430E-1BA6385875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766" y="2792352"/>
              <a:ext cx="123465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Investigación - UCundinamarca">
              <a:extLst>
                <a:ext uri="{FF2B5EF4-FFF2-40B4-BE49-F238E27FC236}">
                  <a16:creationId xmlns:a16="http://schemas.microsoft.com/office/drawing/2014/main" id="{0AB1E3A7-DF08-206E-71C3-4A8DE2C384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25" r="25102"/>
            <a:stretch/>
          </p:blipFill>
          <p:spPr bwMode="auto">
            <a:xfrm>
              <a:off x="4885053" y="2831546"/>
              <a:ext cx="1059856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n 10" descr="Gráfico, Logotipo, Gráfico de proyección solar&#10;&#10;Descripción generada automáticamente">
              <a:extLst>
                <a:ext uri="{FF2B5EF4-FFF2-40B4-BE49-F238E27FC236}">
                  <a16:creationId xmlns:a16="http://schemas.microsoft.com/office/drawing/2014/main" id="{D5ADDCAE-1F9B-09FA-0FA3-275F2866C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51501" y="2741546"/>
              <a:ext cx="612000" cy="720000"/>
            </a:xfrm>
            <a:prstGeom prst="rect">
              <a:avLst/>
            </a:prstGeom>
          </p:spPr>
        </p:pic>
        <p:pic>
          <p:nvPicPr>
            <p:cNvPr id="12" name="Imagen 11" descr="Texto&#10;&#10;Descripción generada automáticamente con confianza media">
              <a:extLst>
                <a:ext uri="{FF2B5EF4-FFF2-40B4-BE49-F238E27FC236}">
                  <a16:creationId xmlns:a16="http://schemas.microsoft.com/office/drawing/2014/main" id="{E2DC18C4-0667-B141-DB6E-A6535C733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15544" y="2741546"/>
              <a:ext cx="1560000" cy="720000"/>
            </a:xfrm>
            <a:prstGeom prst="rect">
              <a:avLst/>
            </a:prstGeom>
          </p:spPr>
        </p:pic>
        <p:pic>
          <p:nvPicPr>
            <p:cNvPr id="13" name="Imagen 12" descr="Icono&#10;&#10;Descripción generada automáticamente con confianza baja">
              <a:extLst>
                <a:ext uri="{FF2B5EF4-FFF2-40B4-BE49-F238E27FC236}">
                  <a16:creationId xmlns:a16="http://schemas.microsoft.com/office/drawing/2014/main" id="{941321C1-AEB0-639C-DC06-F196036D5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27587" y="2807441"/>
              <a:ext cx="610466" cy="630000"/>
            </a:xfrm>
            <a:prstGeom prst="rect">
              <a:avLst/>
            </a:prstGeom>
          </p:spPr>
        </p:pic>
        <p:pic>
          <p:nvPicPr>
            <p:cNvPr id="14" name="Imagen 13" descr="Imagen que contiene Diagrama&#10;&#10;Descripción generada automáticamente">
              <a:extLst>
                <a:ext uri="{FF2B5EF4-FFF2-40B4-BE49-F238E27FC236}">
                  <a16:creationId xmlns:a16="http://schemas.microsoft.com/office/drawing/2014/main" id="{9ADEE048-E3C4-75A6-51F5-FE70983EB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93931" y="2807441"/>
              <a:ext cx="1024764" cy="654105"/>
            </a:xfrm>
            <a:prstGeom prst="rect">
              <a:avLst/>
            </a:prstGeom>
          </p:spPr>
        </p:pic>
        <p:pic>
          <p:nvPicPr>
            <p:cNvPr id="15" name="Imagen 14" descr="Interfaz de usuario gráfica, Aplicación, Word&#10;&#10;Descripción generada automáticamente">
              <a:extLst>
                <a:ext uri="{FF2B5EF4-FFF2-40B4-BE49-F238E27FC236}">
                  <a16:creationId xmlns:a16="http://schemas.microsoft.com/office/drawing/2014/main" id="{F6B8A79A-DE73-F905-39EA-7108CBBF7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966903" y="2779271"/>
              <a:ext cx="2347552" cy="733610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862FC6C4-B492-2986-6D59-CAB6C7EB1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241455" y="2779271"/>
              <a:ext cx="937022" cy="779305"/>
            </a:xfrm>
            <a:prstGeom prst="rect">
              <a:avLst/>
            </a:prstGeom>
          </p:spPr>
        </p:pic>
      </p:grpSp>
      <p:pic>
        <p:nvPicPr>
          <p:cNvPr id="3" name="Imagen 2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1DC2A94B-A393-AB47-28F6-651A1839FA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46762" y="226224"/>
            <a:ext cx="1440000" cy="1440000"/>
          </a:xfrm>
          <a:prstGeom prst="rect">
            <a:avLst/>
          </a:prstGeom>
        </p:spPr>
      </p:pic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2E8DFACC-F345-8915-60E5-F3CD222E9FF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081" y="226224"/>
            <a:ext cx="1531004" cy="1440000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20BE5C-83CE-D5F5-14FA-5A93ADB79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s-CO" dirty="0" smtClean="0"/>
              <a:t>20000 </a:t>
            </a:r>
            <a:r>
              <a:rPr lang="es-CO" dirty="0"/>
              <a:t>en el mes y en el año $ 240.000 Karen Gómez-Lina Serna.(2022)</a:t>
            </a:r>
          </a:p>
          <a:p>
            <a:pPr algn="just"/>
            <a:r>
              <a:rPr lang="es-CO" dirty="0"/>
              <a:t>10 meses por lo tanto $ 200000 John Jairo- John Freddy</a:t>
            </a:r>
            <a:r>
              <a:rPr lang="es-CO" dirty="0" smtClean="0"/>
              <a:t>.</a:t>
            </a:r>
          </a:p>
          <a:p>
            <a:pPr algn="just"/>
            <a:r>
              <a:rPr lang="es-CO" dirty="0" smtClean="0"/>
              <a:t>Yina y Grecia tuvieron en cuenta la </a:t>
            </a:r>
            <a:r>
              <a:rPr lang="es-CO" dirty="0"/>
              <a:t>semana santa, un mes de vacaciones de verano, receso estudiantes en octubre y un mes de vacaciones entre dic y enero. $ </a:t>
            </a:r>
            <a:r>
              <a:rPr lang="es-CO" dirty="0" smtClean="0"/>
              <a:t>180.000</a:t>
            </a:r>
            <a:endParaRPr lang="es-CO" dirty="0"/>
          </a:p>
          <a:p>
            <a:r>
              <a:rPr lang="es-CO" dirty="0"/>
              <a:t>La autora del enunciado </a:t>
            </a:r>
            <a:r>
              <a:rPr lang="es-CO" dirty="0" err="1"/>
              <a:t>Stefany</a:t>
            </a:r>
            <a:r>
              <a:rPr lang="es-CO" dirty="0"/>
              <a:t> (2008), contó los días que fuimos a clases, con calendario en mano, contó los días por venir  $ 165.000</a:t>
            </a:r>
            <a:r>
              <a:rPr lang="es-CO" dirty="0" smtClean="0"/>
              <a:t>.</a:t>
            </a:r>
          </a:p>
          <a:p>
            <a:r>
              <a:rPr lang="es-CO" b="1" dirty="0"/>
              <a:t>Procedimientos los mismos pero consideran otros aspectos y la </a:t>
            </a:r>
            <a:r>
              <a:rPr lang="es-CO" b="1" dirty="0" err="1"/>
              <a:t>resp</a:t>
            </a:r>
            <a:r>
              <a:rPr lang="es-CO" b="1" dirty="0"/>
              <a:t>. no es única para todos</a:t>
            </a:r>
            <a:endParaRPr lang="es-CO" dirty="0"/>
          </a:p>
          <a:p>
            <a:r>
              <a:rPr lang="es-CO" dirty="0" smtClean="0"/>
              <a:t> </a:t>
            </a: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8103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id="{94C2C662-8D3B-7694-AEE6-CA06861CAAF5}"/>
              </a:ext>
            </a:extLst>
          </p:cNvPr>
          <p:cNvGrpSpPr/>
          <p:nvPr/>
        </p:nvGrpSpPr>
        <p:grpSpPr>
          <a:xfrm>
            <a:off x="192152" y="6040970"/>
            <a:ext cx="13068170" cy="817030"/>
            <a:chOff x="110307" y="2741546"/>
            <a:chExt cx="13068170" cy="817030"/>
          </a:xfrm>
        </p:grpSpPr>
        <p:pic>
          <p:nvPicPr>
            <p:cNvPr id="7" name="Picture 6" descr="BIENESTAR UNIVERSITARIO">
              <a:extLst>
                <a:ext uri="{FF2B5EF4-FFF2-40B4-BE49-F238E27FC236}">
                  <a16:creationId xmlns:a16="http://schemas.microsoft.com/office/drawing/2014/main" id="{E6BB0A6D-1262-40F4-7F77-DAAFAD92A4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07" y="2792352"/>
              <a:ext cx="2025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Gestión Jurídica UNICAUCA">
              <a:extLst>
                <a:ext uri="{FF2B5EF4-FFF2-40B4-BE49-F238E27FC236}">
                  <a16:creationId xmlns:a16="http://schemas.microsoft.com/office/drawing/2014/main" id="{B4A3F34C-5D02-9B1C-53F2-E3E5155DD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4418" y="2741546"/>
              <a:ext cx="1529552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Universidad de Cartagena - Asociación Colombiana de Endodoncia">
              <a:extLst>
                <a:ext uri="{FF2B5EF4-FFF2-40B4-BE49-F238E27FC236}">
                  <a16:creationId xmlns:a16="http://schemas.microsoft.com/office/drawing/2014/main" id="{B48A937A-B226-7307-430E-1BA6385875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766" y="2792352"/>
              <a:ext cx="123465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Investigación - UCundinamarca">
              <a:extLst>
                <a:ext uri="{FF2B5EF4-FFF2-40B4-BE49-F238E27FC236}">
                  <a16:creationId xmlns:a16="http://schemas.microsoft.com/office/drawing/2014/main" id="{0AB1E3A7-DF08-206E-71C3-4A8DE2C384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25" r="25102"/>
            <a:stretch/>
          </p:blipFill>
          <p:spPr bwMode="auto">
            <a:xfrm>
              <a:off x="4885053" y="2831546"/>
              <a:ext cx="1059856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n 10" descr="Gráfico, Logotipo, Gráfico de proyección solar&#10;&#10;Descripción generada automáticamente">
              <a:extLst>
                <a:ext uri="{FF2B5EF4-FFF2-40B4-BE49-F238E27FC236}">
                  <a16:creationId xmlns:a16="http://schemas.microsoft.com/office/drawing/2014/main" id="{D5ADDCAE-1F9B-09FA-0FA3-275F2866C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51501" y="2741546"/>
              <a:ext cx="612000" cy="720000"/>
            </a:xfrm>
            <a:prstGeom prst="rect">
              <a:avLst/>
            </a:prstGeom>
          </p:spPr>
        </p:pic>
        <p:pic>
          <p:nvPicPr>
            <p:cNvPr id="12" name="Imagen 11" descr="Texto&#10;&#10;Descripción generada automáticamente con confianza media">
              <a:extLst>
                <a:ext uri="{FF2B5EF4-FFF2-40B4-BE49-F238E27FC236}">
                  <a16:creationId xmlns:a16="http://schemas.microsoft.com/office/drawing/2014/main" id="{E2DC18C4-0667-B141-DB6E-A6535C733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15544" y="2741546"/>
              <a:ext cx="1560000" cy="720000"/>
            </a:xfrm>
            <a:prstGeom prst="rect">
              <a:avLst/>
            </a:prstGeom>
          </p:spPr>
        </p:pic>
        <p:pic>
          <p:nvPicPr>
            <p:cNvPr id="13" name="Imagen 12" descr="Icono&#10;&#10;Descripción generada automáticamente con confianza baja">
              <a:extLst>
                <a:ext uri="{FF2B5EF4-FFF2-40B4-BE49-F238E27FC236}">
                  <a16:creationId xmlns:a16="http://schemas.microsoft.com/office/drawing/2014/main" id="{941321C1-AEB0-639C-DC06-F196036D5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27587" y="2807441"/>
              <a:ext cx="610466" cy="630000"/>
            </a:xfrm>
            <a:prstGeom prst="rect">
              <a:avLst/>
            </a:prstGeom>
          </p:spPr>
        </p:pic>
        <p:pic>
          <p:nvPicPr>
            <p:cNvPr id="14" name="Imagen 13" descr="Imagen que contiene Diagrama&#10;&#10;Descripción generada automáticamente">
              <a:extLst>
                <a:ext uri="{FF2B5EF4-FFF2-40B4-BE49-F238E27FC236}">
                  <a16:creationId xmlns:a16="http://schemas.microsoft.com/office/drawing/2014/main" id="{9ADEE048-E3C4-75A6-51F5-FE70983EB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93931" y="2807441"/>
              <a:ext cx="1024764" cy="654105"/>
            </a:xfrm>
            <a:prstGeom prst="rect">
              <a:avLst/>
            </a:prstGeom>
          </p:spPr>
        </p:pic>
        <p:pic>
          <p:nvPicPr>
            <p:cNvPr id="15" name="Imagen 14" descr="Interfaz de usuario gráfica, Aplicación, Word&#10;&#10;Descripción generada automáticamente">
              <a:extLst>
                <a:ext uri="{FF2B5EF4-FFF2-40B4-BE49-F238E27FC236}">
                  <a16:creationId xmlns:a16="http://schemas.microsoft.com/office/drawing/2014/main" id="{F6B8A79A-DE73-F905-39EA-7108CBBF7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966903" y="2779271"/>
              <a:ext cx="2347552" cy="733610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862FC6C4-B492-2986-6D59-CAB6C7EB1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241455" y="2779271"/>
              <a:ext cx="937022" cy="779305"/>
            </a:xfrm>
            <a:prstGeom prst="rect">
              <a:avLst/>
            </a:prstGeom>
          </p:spPr>
        </p:pic>
      </p:grpSp>
      <p:pic>
        <p:nvPicPr>
          <p:cNvPr id="3" name="Imagen 2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1DC2A94B-A393-AB47-28F6-651A1839FA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06085" y="226224"/>
            <a:ext cx="1440000" cy="1440000"/>
          </a:xfrm>
          <a:prstGeom prst="rect">
            <a:avLst/>
          </a:prstGeom>
        </p:spPr>
      </p:pic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2E8DFACC-F345-8915-60E5-F3CD222E9FF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081" y="226224"/>
            <a:ext cx="1531004" cy="1440000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20BE5C-83CE-D5F5-14FA-5A93ADB79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una fiesta hay un payaso y siete niños. Cada uno saluda a los demás, sin repetir saludos. ¿cuántos saludos hubo</a:t>
            </a:r>
            <a:r>
              <a:rPr lang="es-CO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  <a:p>
            <a:r>
              <a:rPr lang="es-CO" i="1" dirty="0">
                <a:latin typeface="Cambria" panose="02040503050406030204" pitchFamily="18" charset="0"/>
              </a:rPr>
              <a:t>Para mí son 16 los saludos…</a:t>
            </a:r>
          </a:p>
          <a:p>
            <a:r>
              <a:rPr lang="es-CO" i="1" dirty="0">
                <a:latin typeface="Cambria" panose="02040503050406030204" pitchFamily="18" charset="0"/>
              </a:rPr>
              <a:t>Creo que es 56?, porque 7 *8. No, no, no</a:t>
            </a:r>
          </a:p>
          <a:p>
            <a:r>
              <a:rPr lang="es-CO" i="1" dirty="0">
                <a:latin typeface="Cambria" panose="02040503050406030204" pitchFamily="18" charset="0"/>
              </a:rPr>
              <a:t>Son 64.</a:t>
            </a:r>
          </a:p>
          <a:p>
            <a:r>
              <a:rPr lang="es-CO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Todos </a:t>
            </a:r>
            <a:r>
              <a:rPr lang="es-CO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están pensando en un número. Ninguno piensa en pararse y contarse (</a:t>
            </a:r>
            <a:r>
              <a:rPr lang="es-CO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2004. </a:t>
            </a:r>
            <a:r>
              <a:rPr lang="es-CO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Representacion</a:t>
            </a:r>
            <a:r>
              <a:rPr lang="es-CO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CO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enactiva</a:t>
            </a:r>
            <a:r>
              <a:rPr lang="es-CO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es-CO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CO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Empiezan a acompañarse de una solución icónica</a:t>
            </a:r>
          </a:p>
          <a:p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108630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id="{94C2C662-8D3B-7694-AEE6-CA06861CAAF5}"/>
              </a:ext>
            </a:extLst>
          </p:cNvPr>
          <p:cNvGrpSpPr/>
          <p:nvPr/>
        </p:nvGrpSpPr>
        <p:grpSpPr>
          <a:xfrm>
            <a:off x="192152" y="6040970"/>
            <a:ext cx="13068170" cy="817030"/>
            <a:chOff x="110307" y="2741546"/>
            <a:chExt cx="13068170" cy="817030"/>
          </a:xfrm>
        </p:grpSpPr>
        <p:pic>
          <p:nvPicPr>
            <p:cNvPr id="7" name="Picture 6" descr="BIENESTAR UNIVERSITARIO">
              <a:extLst>
                <a:ext uri="{FF2B5EF4-FFF2-40B4-BE49-F238E27FC236}">
                  <a16:creationId xmlns:a16="http://schemas.microsoft.com/office/drawing/2014/main" id="{E6BB0A6D-1262-40F4-7F77-DAAFAD92A4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07" y="2792352"/>
              <a:ext cx="2025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Gestión Jurídica UNICAUCA">
              <a:extLst>
                <a:ext uri="{FF2B5EF4-FFF2-40B4-BE49-F238E27FC236}">
                  <a16:creationId xmlns:a16="http://schemas.microsoft.com/office/drawing/2014/main" id="{B4A3F34C-5D02-9B1C-53F2-E3E5155DD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4418" y="2741546"/>
              <a:ext cx="1529552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Universidad de Cartagena - Asociación Colombiana de Endodoncia">
              <a:extLst>
                <a:ext uri="{FF2B5EF4-FFF2-40B4-BE49-F238E27FC236}">
                  <a16:creationId xmlns:a16="http://schemas.microsoft.com/office/drawing/2014/main" id="{B48A937A-B226-7307-430E-1BA6385875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766" y="2792352"/>
              <a:ext cx="123465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Investigación - UCundinamarca">
              <a:extLst>
                <a:ext uri="{FF2B5EF4-FFF2-40B4-BE49-F238E27FC236}">
                  <a16:creationId xmlns:a16="http://schemas.microsoft.com/office/drawing/2014/main" id="{0AB1E3A7-DF08-206E-71C3-4A8DE2C384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25" r="25102"/>
            <a:stretch/>
          </p:blipFill>
          <p:spPr bwMode="auto">
            <a:xfrm>
              <a:off x="4885053" y="2831546"/>
              <a:ext cx="1059856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n 10" descr="Gráfico, Logotipo, Gráfico de proyección solar&#10;&#10;Descripción generada automáticamente">
              <a:extLst>
                <a:ext uri="{FF2B5EF4-FFF2-40B4-BE49-F238E27FC236}">
                  <a16:creationId xmlns:a16="http://schemas.microsoft.com/office/drawing/2014/main" id="{D5ADDCAE-1F9B-09FA-0FA3-275F2866C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51501" y="2741546"/>
              <a:ext cx="612000" cy="720000"/>
            </a:xfrm>
            <a:prstGeom prst="rect">
              <a:avLst/>
            </a:prstGeom>
          </p:spPr>
        </p:pic>
        <p:pic>
          <p:nvPicPr>
            <p:cNvPr id="12" name="Imagen 11" descr="Texto&#10;&#10;Descripción generada automáticamente con confianza media">
              <a:extLst>
                <a:ext uri="{FF2B5EF4-FFF2-40B4-BE49-F238E27FC236}">
                  <a16:creationId xmlns:a16="http://schemas.microsoft.com/office/drawing/2014/main" id="{E2DC18C4-0667-B141-DB6E-A6535C733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15544" y="2741546"/>
              <a:ext cx="1560000" cy="720000"/>
            </a:xfrm>
            <a:prstGeom prst="rect">
              <a:avLst/>
            </a:prstGeom>
          </p:spPr>
        </p:pic>
        <p:pic>
          <p:nvPicPr>
            <p:cNvPr id="13" name="Imagen 12" descr="Icono&#10;&#10;Descripción generada automáticamente con confianza baja">
              <a:extLst>
                <a:ext uri="{FF2B5EF4-FFF2-40B4-BE49-F238E27FC236}">
                  <a16:creationId xmlns:a16="http://schemas.microsoft.com/office/drawing/2014/main" id="{941321C1-AEB0-639C-DC06-F196036D5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27587" y="2807441"/>
              <a:ext cx="610466" cy="630000"/>
            </a:xfrm>
            <a:prstGeom prst="rect">
              <a:avLst/>
            </a:prstGeom>
          </p:spPr>
        </p:pic>
        <p:pic>
          <p:nvPicPr>
            <p:cNvPr id="14" name="Imagen 13" descr="Imagen que contiene Diagrama&#10;&#10;Descripción generada automáticamente">
              <a:extLst>
                <a:ext uri="{FF2B5EF4-FFF2-40B4-BE49-F238E27FC236}">
                  <a16:creationId xmlns:a16="http://schemas.microsoft.com/office/drawing/2014/main" id="{9ADEE048-E3C4-75A6-51F5-FE70983EB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93931" y="2807441"/>
              <a:ext cx="1024764" cy="654105"/>
            </a:xfrm>
            <a:prstGeom prst="rect">
              <a:avLst/>
            </a:prstGeom>
          </p:spPr>
        </p:pic>
        <p:pic>
          <p:nvPicPr>
            <p:cNvPr id="15" name="Imagen 14" descr="Interfaz de usuario gráfica, Aplicación, Word&#10;&#10;Descripción generada automáticamente">
              <a:extLst>
                <a:ext uri="{FF2B5EF4-FFF2-40B4-BE49-F238E27FC236}">
                  <a16:creationId xmlns:a16="http://schemas.microsoft.com/office/drawing/2014/main" id="{F6B8A79A-DE73-F905-39EA-7108CBBF7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966903" y="2779271"/>
              <a:ext cx="2347552" cy="733610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862FC6C4-B492-2986-6D59-CAB6C7EB1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241455" y="2779271"/>
              <a:ext cx="937022" cy="779305"/>
            </a:xfrm>
            <a:prstGeom prst="rect">
              <a:avLst/>
            </a:prstGeom>
          </p:spPr>
        </p:pic>
      </p:grpSp>
      <p:pic>
        <p:nvPicPr>
          <p:cNvPr id="3" name="Imagen 2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1DC2A94B-A393-AB47-28F6-651A1839FA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06085" y="226224"/>
            <a:ext cx="1440000" cy="1440000"/>
          </a:xfrm>
          <a:prstGeom prst="rect">
            <a:avLst/>
          </a:prstGeom>
        </p:spPr>
      </p:pic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2E8DFACC-F345-8915-60E5-F3CD222E9FF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081" y="226224"/>
            <a:ext cx="1531004" cy="1440000"/>
          </a:xfrm>
          <a:prstGeom prst="rect">
            <a:avLst/>
          </a:prstGeom>
        </p:spPr>
      </p:pic>
      <p:pic>
        <p:nvPicPr>
          <p:cNvPr id="16" name="Picture 2" descr="G:\SEXTOGRADO-TRABAJOSY REFLEXIONES\FOTOS_TRABAJSEXTO2014\SAM_0008.JPG"/>
          <p:cNvPicPr>
            <a:picLocks noGrp="1" noChangeAspect="1" noChangeArrowheads="1"/>
          </p:cNvPicPr>
          <p:nvPr>
            <p:ph idx="1"/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81284" y="1473932"/>
            <a:ext cx="5801784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527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709178" y="430456"/>
            <a:ext cx="7772400" cy="92869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s-CO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LOS NIÑOS POR TANTEO  (INDUCTIVAMENTE)DESCUBREN QUE EL NÚMERO DE SALUDOS ES: 28. ENTRA EN JUEGO LA EXPLICACIÓN DOCENTE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940023" y="1857364"/>
            <a:ext cx="7500990" cy="3781436"/>
          </a:xfrm>
        </p:spPr>
        <p:txBody>
          <a:bodyPr/>
          <a:lstStyle/>
          <a:p>
            <a:endParaRPr lang="es-CO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/>
          </p:nvPr>
        </p:nvGraphicFramePr>
        <p:xfrm>
          <a:off x="2709178" y="1834785"/>
          <a:ext cx="7962680" cy="5061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0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4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7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0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5684">
                <a:tc>
                  <a:txBody>
                    <a:bodyPr/>
                    <a:lstStyle/>
                    <a:p>
                      <a:r>
                        <a:rPr lang="es-CO" dirty="0" smtClean="0"/>
                        <a:t># de</a:t>
                      </a:r>
                      <a:r>
                        <a:rPr lang="es-CO" baseline="0" dirty="0" smtClean="0"/>
                        <a:t> personas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# de saludos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Total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684">
                <a:tc>
                  <a:txBody>
                    <a:bodyPr/>
                    <a:lstStyle/>
                    <a:p>
                      <a:r>
                        <a:rPr lang="es-CO" dirty="0" smtClean="0"/>
                        <a:t>3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1+ 2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3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684">
                <a:tc>
                  <a:txBody>
                    <a:bodyPr/>
                    <a:lstStyle/>
                    <a:p>
                      <a:r>
                        <a:rPr lang="es-CO" dirty="0" smtClean="0"/>
                        <a:t>4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 smtClean="0">
                          <a:solidFill>
                            <a:srgbClr val="FF0000"/>
                          </a:solidFill>
                        </a:rPr>
                        <a:t>1+ 2</a:t>
                      </a:r>
                      <a:r>
                        <a:rPr lang="es-CO" baseline="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es-CO" baseline="0" dirty="0" smtClean="0"/>
                        <a:t>+  3</a:t>
                      </a:r>
                      <a:endParaRPr lang="es-CO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6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684">
                <a:tc>
                  <a:txBody>
                    <a:bodyPr/>
                    <a:lstStyle/>
                    <a:p>
                      <a:r>
                        <a:rPr lang="es-CO" dirty="0" smtClean="0"/>
                        <a:t>5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 smtClean="0">
                          <a:solidFill>
                            <a:srgbClr val="FF0000"/>
                          </a:solidFill>
                        </a:rPr>
                        <a:t>1+ 2</a:t>
                      </a:r>
                      <a:r>
                        <a:rPr lang="es-CO" baseline="0" dirty="0" smtClean="0">
                          <a:solidFill>
                            <a:srgbClr val="FF0000"/>
                          </a:solidFill>
                        </a:rPr>
                        <a:t>  +  3  </a:t>
                      </a:r>
                      <a:r>
                        <a:rPr lang="es-CO" baseline="0" dirty="0" smtClean="0"/>
                        <a:t>+ 4</a:t>
                      </a:r>
                      <a:endParaRPr lang="es-CO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10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5675">
                <a:tc>
                  <a:txBody>
                    <a:bodyPr/>
                    <a:lstStyle/>
                    <a:p>
                      <a:r>
                        <a:rPr lang="es-CO" dirty="0" smtClean="0"/>
                        <a:t>6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 smtClean="0">
                          <a:solidFill>
                            <a:srgbClr val="FF0000"/>
                          </a:solidFill>
                        </a:rPr>
                        <a:t>1+ 2</a:t>
                      </a:r>
                      <a:r>
                        <a:rPr lang="es-CO" baseline="0" dirty="0" smtClean="0">
                          <a:solidFill>
                            <a:srgbClr val="FF0000"/>
                          </a:solidFill>
                        </a:rPr>
                        <a:t>  +  3  + 4  </a:t>
                      </a:r>
                      <a:r>
                        <a:rPr lang="es-CO" b="1" baseline="0" dirty="0" smtClean="0">
                          <a:solidFill>
                            <a:srgbClr val="002060"/>
                          </a:solidFill>
                        </a:rPr>
                        <a:t>+ 5</a:t>
                      </a:r>
                      <a:endParaRPr lang="es-CO" b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15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3822">
                <a:tc>
                  <a:txBody>
                    <a:bodyPr/>
                    <a:lstStyle/>
                    <a:p>
                      <a:r>
                        <a:rPr lang="es-CO" dirty="0" smtClean="0"/>
                        <a:t>7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 smtClean="0">
                          <a:solidFill>
                            <a:srgbClr val="FF0000"/>
                          </a:solidFill>
                        </a:rPr>
                        <a:t>1+ 2</a:t>
                      </a:r>
                      <a:r>
                        <a:rPr lang="es-CO" baseline="0" dirty="0" smtClean="0">
                          <a:solidFill>
                            <a:srgbClr val="FF0000"/>
                          </a:solidFill>
                        </a:rPr>
                        <a:t>  +  3  + 4  </a:t>
                      </a:r>
                      <a:r>
                        <a:rPr lang="es-CO" b="1" baseline="0" dirty="0" smtClean="0">
                          <a:solidFill>
                            <a:srgbClr val="FF0000"/>
                          </a:solidFill>
                        </a:rPr>
                        <a:t>+ 5 </a:t>
                      </a:r>
                      <a:r>
                        <a:rPr lang="es-CO" b="1" baseline="0" dirty="0" smtClean="0">
                          <a:solidFill>
                            <a:srgbClr val="002060"/>
                          </a:solidFill>
                        </a:rPr>
                        <a:t>+ 6</a:t>
                      </a:r>
                      <a:endParaRPr lang="es-CO" b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es-CO" dirty="0" smtClean="0"/>
                    </a:p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21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5675">
                <a:tc>
                  <a:txBody>
                    <a:bodyPr/>
                    <a:lstStyle/>
                    <a:p>
                      <a:r>
                        <a:rPr lang="es-CO" dirty="0" smtClean="0"/>
                        <a:t>8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 smtClean="0">
                          <a:solidFill>
                            <a:srgbClr val="FF0000"/>
                          </a:solidFill>
                        </a:rPr>
                        <a:t>1+ 2</a:t>
                      </a:r>
                      <a:r>
                        <a:rPr lang="es-CO" baseline="0" dirty="0" smtClean="0">
                          <a:solidFill>
                            <a:srgbClr val="FF0000"/>
                          </a:solidFill>
                        </a:rPr>
                        <a:t>  +  3  + 4  </a:t>
                      </a:r>
                      <a:r>
                        <a:rPr lang="es-CO" b="1" baseline="0" dirty="0" smtClean="0">
                          <a:solidFill>
                            <a:srgbClr val="FF0000"/>
                          </a:solidFill>
                        </a:rPr>
                        <a:t>+ 5 + 6  </a:t>
                      </a:r>
                      <a:r>
                        <a:rPr lang="es-CO" b="1" baseline="0" dirty="0" smtClean="0">
                          <a:solidFill>
                            <a:srgbClr val="002060"/>
                          </a:solidFill>
                        </a:rPr>
                        <a:t>+ 7</a:t>
                      </a:r>
                      <a:endParaRPr lang="es-CO" b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28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775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17885" y="2013437"/>
            <a:ext cx="8159261" cy="4163525"/>
          </a:xfrm>
        </p:spPr>
        <p:txBody>
          <a:bodyPr/>
          <a:lstStyle/>
          <a:p>
            <a:endParaRPr lang="es-CO" dirty="0"/>
          </a:p>
        </p:txBody>
      </p:sp>
      <p:pic>
        <p:nvPicPr>
          <p:cNvPr id="8194" name="Picture 2" descr="C:\Users\Asus\Desktop\algoritmo de los saludo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2569" y="1450730"/>
            <a:ext cx="9809249" cy="62267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389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id="{94C2C662-8D3B-7694-AEE6-CA06861CAAF5}"/>
              </a:ext>
            </a:extLst>
          </p:cNvPr>
          <p:cNvGrpSpPr/>
          <p:nvPr/>
        </p:nvGrpSpPr>
        <p:grpSpPr>
          <a:xfrm>
            <a:off x="192152" y="6040970"/>
            <a:ext cx="13068170" cy="817030"/>
            <a:chOff x="110307" y="2741546"/>
            <a:chExt cx="13068170" cy="817030"/>
          </a:xfrm>
        </p:grpSpPr>
        <p:pic>
          <p:nvPicPr>
            <p:cNvPr id="7" name="Picture 6" descr="BIENESTAR UNIVERSITARIO">
              <a:extLst>
                <a:ext uri="{FF2B5EF4-FFF2-40B4-BE49-F238E27FC236}">
                  <a16:creationId xmlns:a16="http://schemas.microsoft.com/office/drawing/2014/main" id="{E6BB0A6D-1262-40F4-7F77-DAAFAD92A4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07" y="2792352"/>
              <a:ext cx="2025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Gestión Jurídica UNICAUCA">
              <a:extLst>
                <a:ext uri="{FF2B5EF4-FFF2-40B4-BE49-F238E27FC236}">
                  <a16:creationId xmlns:a16="http://schemas.microsoft.com/office/drawing/2014/main" id="{B4A3F34C-5D02-9B1C-53F2-E3E5155DD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4418" y="2741546"/>
              <a:ext cx="1529552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Universidad de Cartagena - Asociación Colombiana de Endodoncia">
              <a:extLst>
                <a:ext uri="{FF2B5EF4-FFF2-40B4-BE49-F238E27FC236}">
                  <a16:creationId xmlns:a16="http://schemas.microsoft.com/office/drawing/2014/main" id="{B48A937A-B226-7307-430E-1BA6385875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766" y="2792352"/>
              <a:ext cx="123465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Investigación - UCundinamarca">
              <a:extLst>
                <a:ext uri="{FF2B5EF4-FFF2-40B4-BE49-F238E27FC236}">
                  <a16:creationId xmlns:a16="http://schemas.microsoft.com/office/drawing/2014/main" id="{0AB1E3A7-DF08-206E-71C3-4A8DE2C384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25" r="25102"/>
            <a:stretch/>
          </p:blipFill>
          <p:spPr bwMode="auto">
            <a:xfrm>
              <a:off x="4885053" y="2831546"/>
              <a:ext cx="1059856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n 10" descr="Gráfico, Logotipo, Gráfico de proyección solar&#10;&#10;Descripción generada automáticamente">
              <a:extLst>
                <a:ext uri="{FF2B5EF4-FFF2-40B4-BE49-F238E27FC236}">
                  <a16:creationId xmlns:a16="http://schemas.microsoft.com/office/drawing/2014/main" id="{D5ADDCAE-1F9B-09FA-0FA3-275F2866C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51501" y="2741546"/>
              <a:ext cx="612000" cy="720000"/>
            </a:xfrm>
            <a:prstGeom prst="rect">
              <a:avLst/>
            </a:prstGeom>
          </p:spPr>
        </p:pic>
        <p:pic>
          <p:nvPicPr>
            <p:cNvPr id="12" name="Imagen 11" descr="Texto&#10;&#10;Descripción generada automáticamente con confianza media">
              <a:extLst>
                <a:ext uri="{FF2B5EF4-FFF2-40B4-BE49-F238E27FC236}">
                  <a16:creationId xmlns:a16="http://schemas.microsoft.com/office/drawing/2014/main" id="{E2DC18C4-0667-B141-DB6E-A6535C733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15544" y="2741546"/>
              <a:ext cx="1560000" cy="720000"/>
            </a:xfrm>
            <a:prstGeom prst="rect">
              <a:avLst/>
            </a:prstGeom>
          </p:spPr>
        </p:pic>
        <p:pic>
          <p:nvPicPr>
            <p:cNvPr id="13" name="Imagen 12" descr="Icono&#10;&#10;Descripción generada automáticamente con confianza baja">
              <a:extLst>
                <a:ext uri="{FF2B5EF4-FFF2-40B4-BE49-F238E27FC236}">
                  <a16:creationId xmlns:a16="http://schemas.microsoft.com/office/drawing/2014/main" id="{941321C1-AEB0-639C-DC06-F196036D5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27587" y="2807441"/>
              <a:ext cx="610466" cy="630000"/>
            </a:xfrm>
            <a:prstGeom prst="rect">
              <a:avLst/>
            </a:prstGeom>
          </p:spPr>
        </p:pic>
        <p:pic>
          <p:nvPicPr>
            <p:cNvPr id="14" name="Imagen 13" descr="Imagen que contiene Diagrama&#10;&#10;Descripción generada automáticamente">
              <a:extLst>
                <a:ext uri="{FF2B5EF4-FFF2-40B4-BE49-F238E27FC236}">
                  <a16:creationId xmlns:a16="http://schemas.microsoft.com/office/drawing/2014/main" id="{9ADEE048-E3C4-75A6-51F5-FE70983EB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93931" y="2807441"/>
              <a:ext cx="1024764" cy="654105"/>
            </a:xfrm>
            <a:prstGeom prst="rect">
              <a:avLst/>
            </a:prstGeom>
          </p:spPr>
        </p:pic>
        <p:pic>
          <p:nvPicPr>
            <p:cNvPr id="15" name="Imagen 14" descr="Interfaz de usuario gráfica, Aplicación, Word&#10;&#10;Descripción generada automáticamente">
              <a:extLst>
                <a:ext uri="{FF2B5EF4-FFF2-40B4-BE49-F238E27FC236}">
                  <a16:creationId xmlns:a16="http://schemas.microsoft.com/office/drawing/2014/main" id="{F6B8A79A-DE73-F905-39EA-7108CBBF7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966903" y="2779271"/>
              <a:ext cx="2347552" cy="733610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862FC6C4-B492-2986-6D59-CAB6C7EB1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241455" y="2779271"/>
              <a:ext cx="937022" cy="779305"/>
            </a:xfrm>
            <a:prstGeom prst="rect">
              <a:avLst/>
            </a:prstGeom>
          </p:spPr>
        </p:pic>
      </p:grpSp>
      <p:pic>
        <p:nvPicPr>
          <p:cNvPr id="3" name="Imagen 2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1DC2A94B-A393-AB47-28F6-651A1839FA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06085" y="226224"/>
            <a:ext cx="1440000" cy="1440000"/>
          </a:xfrm>
          <a:prstGeom prst="rect">
            <a:avLst/>
          </a:prstGeom>
        </p:spPr>
      </p:pic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2E8DFACC-F345-8915-60E5-F3CD222E9FF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081" y="226224"/>
            <a:ext cx="1531004" cy="1440000"/>
          </a:xfrm>
          <a:prstGeom prst="rect">
            <a:avLst/>
          </a:prstGeom>
        </p:spPr>
      </p:pic>
      <p:pic>
        <p:nvPicPr>
          <p:cNvPr id="16" name="Marcador de contenido 15"/>
          <p:cNvPicPr>
            <a:picLocks noGrp="1" noChangeAspect="1"/>
          </p:cNvPicPr>
          <p:nvPr>
            <p:ph idx="1"/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13"/>
          <a:stretch/>
        </p:blipFill>
        <p:spPr>
          <a:xfrm>
            <a:off x="4001996" y="1347475"/>
            <a:ext cx="539078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97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1468437" y="947651"/>
          <a:ext cx="9743902" cy="5229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 rot="19430206">
            <a:off x="3990806" y="3412113"/>
            <a:ext cx="362453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Hacia una ética comunitaria. </a:t>
            </a:r>
          </a:p>
          <a:p>
            <a:r>
              <a:rPr lang="es-CO" sz="1200" b="1" dirty="0"/>
              <a:t>Responsabilidad, compromiso y cuidado del otro.</a:t>
            </a:r>
          </a:p>
          <a:p>
            <a:pPr lvl="0"/>
            <a:r>
              <a:rPr lang="es-CO" sz="1200" b="1" dirty="0"/>
              <a:t>Trabajo individual y trabajo cooperativo </a:t>
            </a:r>
          </a:p>
          <a:p>
            <a:pPr lvl="0"/>
            <a:r>
              <a:rPr lang="es-CO" sz="1200" b="1" dirty="0"/>
              <a:t>Compartir con otros habilidades</a:t>
            </a:r>
          </a:p>
          <a:p>
            <a:pPr lvl="0"/>
            <a:r>
              <a:rPr lang="es-CO" sz="1200" b="1" dirty="0"/>
              <a:t>Conocimientos y formas de ver el mundo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CuadroTexto 6"/>
          <p:cNvSpPr txBox="1"/>
          <p:nvPr/>
        </p:nvSpPr>
        <p:spPr>
          <a:xfrm>
            <a:off x="5634499" y="5270269"/>
            <a:ext cx="33583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Desarrollo del ser, del hacer y convivir, desde la actividad matemática escolar</a:t>
            </a:r>
            <a:endParaRPr lang="en-US" dirty="0"/>
          </a:p>
          <a:p>
            <a:endParaRPr lang="en-US" dirty="0"/>
          </a:p>
        </p:txBody>
      </p:sp>
      <p:cxnSp>
        <p:nvCxnSpPr>
          <p:cNvPr id="9" name="Conector recto de flecha 8"/>
          <p:cNvCxnSpPr/>
          <p:nvPr/>
        </p:nvCxnSpPr>
        <p:spPr>
          <a:xfrm>
            <a:off x="3805700" y="2227811"/>
            <a:ext cx="3034145" cy="390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>
            <a:off x="3298623" y="3084023"/>
            <a:ext cx="1837113" cy="764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>
            <a:off x="2766609" y="3940233"/>
            <a:ext cx="1479665" cy="5320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>
            <a:off x="2766609" y="4921135"/>
            <a:ext cx="1039091" cy="33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 flipV="1">
            <a:off x="3872201" y="5652656"/>
            <a:ext cx="532014" cy="16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de flecha 2"/>
          <p:cNvCxnSpPr/>
          <p:nvPr/>
        </p:nvCxnSpPr>
        <p:spPr>
          <a:xfrm flipH="1">
            <a:off x="7405111" y="2443942"/>
            <a:ext cx="1679171" cy="64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/>
          <p:nvPr/>
        </p:nvCxnSpPr>
        <p:spPr>
          <a:xfrm flipH="1" flipV="1">
            <a:off x="6956223" y="4247805"/>
            <a:ext cx="2128059" cy="10224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5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6629" y="497059"/>
            <a:ext cx="10644221" cy="1207051"/>
          </a:xfrm>
        </p:spPr>
        <p:txBody>
          <a:bodyPr>
            <a:noAutofit/>
          </a:bodyPr>
          <a:lstStyle/>
          <a:p>
            <a:pPr algn="ctr"/>
            <a:r>
              <a:rPr lang="en-US" sz="1800" b="1" dirty="0" smtClean="0"/>
              <a:t>El derecho de </a:t>
            </a:r>
            <a:r>
              <a:rPr lang="en-US" sz="1800" b="1" dirty="0" err="1" smtClean="0"/>
              <a:t>los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niños</a:t>
            </a:r>
            <a:r>
              <a:rPr lang="en-US" sz="1800" b="1" dirty="0" smtClean="0"/>
              <a:t> y </a:t>
            </a:r>
            <a:r>
              <a:rPr lang="en-US" sz="1800" b="1" dirty="0" err="1" smtClean="0"/>
              <a:t>jovenes</a:t>
            </a:r>
            <a:r>
              <a:rPr lang="en-US" sz="1800" b="1" dirty="0" smtClean="0"/>
              <a:t>, no </a:t>
            </a:r>
            <a:r>
              <a:rPr lang="en-US" sz="1800" b="1" dirty="0" err="1" smtClean="0"/>
              <a:t>es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sólo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ir</a:t>
            </a:r>
            <a:r>
              <a:rPr lang="en-US" sz="1800" b="1" dirty="0" smtClean="0"/>
              <a:t> a la </a:t>
            </a:r>
            <a:r>
              <a:rPr lang="en-US" sz="1800" b="1" dirty="0" err="1" smtClean="0"/>
              <a:t>escuela</a:t>
            </a:r>
            <a:r>
              <a:rPr lang="en-US" sz="1800" b="1" dirty="0" smtClean="0"/>
              <a:t>. </a:t>
            </a:r>
            <a:br>
              <a:rPr lang="en-US" sz="1800" b="1" dirty="0" smtClean="0"/>
            </a:br>
            <a:r>
              <a:rPr lang="en-US" sz="1800" b="1" dirty="0" err="1" smtClean="0"/>
              <a:t>Es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propiciar</a:t>
            </a:r>
            <a:r>
              <a:rPr lang="en-US" sz="1800" b="1" dirty="0" smtClean="0"/>
              <a:t> las </a:t>
            </a:r>
            <a:r>
              <a:rPr lang="en-US" sz="1800" b="1" dirty="0" err="1" smtClean="0"/>
              <a:t>condiciones</a:t>
            </a:r>
            <a:r>
              <a:rPr lang="en-US" sz="1800" b="1" dirty="0" smtClean="0"/>
              <a:t> para </a:t>
            </a:r>
            <a:r>
              <a:rPr lang="en-US" sz="1800" b="1" dirty="0" err="1" smtClean="0"/>
              <a:t>desarrollar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personalidad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desde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interiodad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en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diàlogo</a:t>
            </a:r>
            <a:r>
              <a:rPr lang="en-US" sz="1800" b="1" dirty="0" smtClean="0"/>
              <a:t> con </a:t>
            </a:r>
            <a:r>
              <a:rPr lang="en-US" sz="1800" b="1" dirty="0" err="1" smtClean="0"/>
              <a:t>otros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su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cultura</a:t>
            </a:r>
            <a:r>
              <a:rPr lang="en-US" sz="1800" b="1" dirty="0" smtClean="0"/>
              <a:t> y </a:t>
            </a:r>
            <a:r>
              <a:rPr lang="en-US" sz="1800" b="1" dirty="0" err="1" smtClean="0"/>
              <a:t>otras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culturas</a:t>
            </a:r>
            <a:r>
              <a:rPr lang="en-US" sz="1800" b="1" dirty="0" smtClean="0"/>
              <a:t>…</a:t>
            </a:r>
            <a:br>
              <a:rPr lang="en-US" sz="1800" b="1" dirty="0" smtClean="0"/>
            </a:br>
            <a:r>
              <a:rPr lang="en-US" sz="1800" b="1" dirty="0" err="1" smtClean="0"/>
              <a:t>Muchas</a:t>
            </a:r>
            <a:r>
              <a:rPr lang="en-US" sz="1800" b="1" dirty="0" smtClean="0"/>
              <a:t> gracias.</a:t>
            </a:r>
            <a:endParaRPr lang="es-CO" sz="1800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942" y="2006221"/>
            <a:ext cx="4664304" cy="4027178"/>
          </a:xfrm>
        </p:spPr>
      </p:pic>
    </p:spTree>
    <p:extLst>
      <p:ext uri="{BB962C8B-B14F-4D97-AF65-F5344CB8AC3E}">
        <p14:creationId xmlns:p14="http://schemas.microsoft.com/office/powerpoint/2010/main" val="345989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53"/>
    </mc:Choice>
    <mc:Fallback xmlns="">
      <p:transition spd="slow" advTm="455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id="{94C2C662-8D3B-7694-AEE6-CA06861CAAF5}"/>
              </a:ext>
            </a:extLst>
          </p:cNvPr>
          <p:cNvGrpSpPr/>
          <p:nvPr/>
        </p:nvGrpSpPr>
        <p:grpSpPr>
          <a:xfrm>
            <a:off x="192152" y="6040970"/>
            <a:ext cx="13068170" cy="817030"/>
            <a:chOff x="110307" y="2741546"/>
            <a:chExt cx="13068170" cy="817030"/>
          </a:xfrm>
        </p:grpSpPr>
        <p:pic>
          <p:nvPicPr>
            <p:cNvPr id="7" name="Picture 6" descr="BIENESTAR UNIVERSITARIO">
              <a:extLst>
                <a:ext uri="{FF2B5EF4-FFF2-40B4-BE49-F238E27FC236}">
                  <a16:creationId xmlns:a16="http://schemas.microsoft.com/office/drawing/2014/main" id="{E6BB0A6D-1262-40F4-7F77-DAAFAD92A4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07" y="2792352"/>
              <a:ext cx="2025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Gestión Jurídica UNICAUCA">
              <a:extLst>
                <a:ext uri="{FF2B5EF4-FFF2-40B4-BE49-F238E27FC236}">
                  <a16:creationId xmlns:a16="http://schemas.microsoft.com/office/drawing/2014/main" id="{B4A3F34C-5D02-9B1C-53F2-E3E5155DD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4418" y="2741546"/>
              <a:ext cx="1529552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Universidad de Cartagena - Asociación Colombiana de Endodoncia">
              <a:extLst>
                <a:ext uri="{FF2B5EF4-FFF2-40B4-BE49-F238E27FC236}">
                  <a16:creationId xmlns:a16="http://schemas.microsoft.com/office/drawing/2014/main" id="{B48A937A-B226-7307-430E-1BA6385875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766" y="2792352"/>
              <a:ext cx="123465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Investigación - UCundinamarca">
              <a:extLst>
                <a:ext uri="{FF2B5EF4-FFF2-40B4-BE49-F238E27FC236}">
                  <a16:creationId xmlns:a16="http://schemas.microsoft.com/office/drawing/2014/main" id="{0AB1E3A7-DF08-206E-71C3-4A8DE2C384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25" r="25102"/>
            <a:stretch/>
          </p:blipFill>
          <p:spPr bwMode="auto">
            <a:xfrm>
              <a:off x="4885053" y="2831546"/>
              <a:ext cx="1059856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n 10" descr="Gráfico, Logotipo, Gráfico de proyección solar&#10;&#10;Descripción generada automáticamente">
              <a:extLst>
                <a:ext uri="{FF2B5EF4-FFF2-40B4-BE49-F238E27FC236}">
                  <a16:creationId xmlns:a16="http://schemas.microsoft.com/office/drawing/2014/main" id="{D5ADDCAE-1F9B-09FA-0FA3-275F2866C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51501" y="2741546"/>
              <a:ext cx="612000" cy="720000"/>
            </a:xfrm>
            <a:prstGeom prst="rect">
              <a:avLst/>
            </a:prstGeom>
          </p:spPr>
        </p:pic>
        <p:pic>
          <p:nvPicPr>
            <p:cNvPr id="12" name="Imagen 11" descr="Texto&#10;&#10;Descripción generada automáticamente con confianza media">
              <a:extLst>
                <a:ext uri="{FF2B5EF4-FFF2-40B4-BE49-F238E27FC236}">
                  <a16:creationId xmlns:a16="http://schemas.microsoft.com/office/drawing/2014/main" id="{E2DC18C4-0667-B141-DB6E-A6535C733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15544" y="2741546"/>
              <a:ext cx="1560000" cy="720000"/>
            </a:xfrm>
            <a:prstGeom prst="rect">
              <a:avLst/>
            </a:prstGeom>
          </p:spPr>
        </p:pic>
        <p:pic>
          <p:nvPicPr>
            <p:cNvPr id="13" name="Imagen 12" descr="Icono&#10;&#10;Descripción generada automáticamente con confianza baja">
              <a:extLst>
                <a:ext uri="{FF2B5EF4-FFF2-40B4-BE49-F238E27FC236}">
                  <a16:creationId xmlns:a16="http://schemas.microsoft.com/office/drawing/2014/main" id="{941321C1-AEB0-639C-DC06-F196036D5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27587" y="2807441"/>
              <a:ext cx="610466" cy="630000"/>
            </a:xfrm>
            <a:prstGeom prst="rect">
              <a:avLst/>
            </a:prstGeom>
          </p:spPr>
        </p:pic>
        <p:pic>
          <p:nvPicPr>
            <p:cNvPr id="14" name="Imagen 13" descr="Imagen que contiene Diagrama&#10;&#10;Descripción generada automáticamente">
              <a:extLst>
                <a:ext uri="{FF2B5EF4-FFF2-40B4-BE49-F238E27FC236}">
                  <a16:creationId xmlns:a16="http://schemas.microsoft.com/office/drawing/2014/main" id="{9ADEE048-E3C4-75A6-51F5-FE70983EB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93931" y="2807441"/>
              <a:ext cx="1024764" cy="654105"/>
            </a:xfrm>
            <a:prstGeom prst="rect">
              <a:avLst/>
            </a:prstGeom>
          </p:spPr>
        </p:pic>
        <p:pic>
          <p:nvPicPr>
            <p:cNvPr id="15" name="Imagen 14" descr="Interfaz de usuario gráfica, Aplicación, Word&#10;&#10;Descripción generada automáticamente">
              <a:extLst>
                <a:ext uri="{FF2B5EF4-FFF2-40B4-BE49-F238E27FC236}">
                  <a16:creationId xmlns:a16="http://schemas.microsoft.com/office/drawing/2014/main" id="{F6B8A79A-DE73-F905-39EA-7108CBBF7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966903" y="2779271"/>
              <a:ext cx="2347552" cy="733610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862FC6C4-B492-2986-6D59-CAB6C7EB1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241455" y="2779271"/>
              <a:ext cx="937022" cy="779305"/>
            </a:xfrm>
            <a:prstGeom prst="rect">
              <a:avLst/>
            </a:prstGeom>
          </p:spPr>
        </p:pic>
      </p:grpSp>
      <p:pic>
        <p:nvPicPr>
          <p:cNvPr id="3" name="Imagen 2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1DC2A94B-A393-AB47-28F6-651A1839FA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06085" y="226224"/>
            <a:ext cx="1440000" cy="1440000"/>
          </a:xfrm>
          <a:prstGeom prst="rect">
            <a:avLst/>
          </a:prstGeom>
        </p:spPr>
      </p:pic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2E8DFACC-F345-8915-60E5-F3CD222E9FF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081" y="226224"/>
            <a:ext cx="1531004" cy="1440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CC62A1A-C8BC-0ACA-E775-C4C58A08E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7088" y="365126"/>
            <a:ext cx="9390529" cy="1325563"/>
          </a:xfrm>
        </p:spPr>
        <p:txBody>
          <a:bodyPr/>
          <a:lstStyle/>
          <a:p>
            <a:r>
              <a:rPr lang="es-CO" dirty="0" smtClean="0"/>
              <a:t>Tres elementos se despliegan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20BE5C-83CE-D5F5-14FA-5A93ADB79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1. Partimos de las voces de estudiantes y </a:t>
            </a:r>
            <a:r>
              <a:rPr lang="es-CO" dirty="0"/>
              <a:t>profesores </a:t>
            </a:r>
            <a:endParaRPr lang="es-CO" dirty="0" smtClean="0"/>
          </a:p>
          <a:p>
            <a:r>
              <a:rPr lang="es-CO" dirty="0" smtClean="0"/>
              <a:t>2. </a:t>
            </a:r>
            <a:r>
              <a:rPr lang="es-CO" dirty="0"/>
              <a:t>Una </a:t>
            </a:r>
            <a:r>
              <a:rPr lang="es-CO" dirty="0" smtClean="0"/>
              <a:t>perspectiva de </a:t>
            </a:r>
            <a:r>
              <a:rPr lang="es-CO" dirty="0"/>
              <a:t>la Educación matemática.</a:t>
            </a:r>
            <a:endParaRPr lang="es-CO" dirty="0" smtClean="0"/>
          </a:p>
          <a:p>
            <a:r>
              <a:rPr lang="es-CO" dirty="0" smtClean="0"/>
              <a:t>3. Algunos hallazgos, junto a los estudiantes.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9926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id="{94C2C662-8D3B-7694-AEE6-CA06861CAAF5}"/>
              </a:ext>
            </a:extLst>
          </p:cNvPr>
          <p:cNvGrpSpPr/>
          <p:nvPr/>
        </p:nvGrpSpPr>
        <p:grpSpPr>
          <a:xfrm>
            <a:off x="192152" y="6040970"/>
            <a:ext cx="13068170" cy="817030"/>
            <a:chOff x="110307" y="2741546"/>
            <a:chExt cx="13068170" cy="817030"/>
          </a:xfrm>
        </p:grpSpPr>
        <p:pic>
          <p:nvPicPr>
            <p:cNvPr id="7" name="Picture 6" descr="BIENESTAR UNIVERSITARIO">
              <a:extLst>
                <a:ext uri="{FF2B5EF4-FFF2-40B4-BE49-F238E27FC236}">
                  <a16:creationId xmlns:a16="http://schemas.microsoft.com/office/drawing/2014/main" id="{E6BB0A6D-1262-40F4-7F77-DAAFAD92A4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07" y="2792352"/>
              <a:ext cx="2025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Gestión Jurídica UNICAUCA">
              <a:extLst>
                <a:ext uri="{FF2B5EF4-FFF2-40B4-BE49-F238E27FC236}">
                  <a16:creationId xmlns:a16="http://schemas.microsoft.com/office/drawing/2014/main" id="{B4A3F34C-5D02-9B1C-53F2-E3E5155DD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4418" y="2741546"/>
              <a:ext cx="1529552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Universidad de Cartagena - Asociación Colombiana de Endodoncia">
              <a:extLst>
                <a:ext uri="{FF2B5EF4-FFF2-40B4-BE49-F238E27FC236}">
                  <a16:creationId xmlns:a16="http://schemas.microsoft.com/office/drawing/2014/main" id="{B48A937A-B226-7307-430E-1BA6385875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766" y="2792352"/>
              <a:ext cx="123465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Investigación - UCundinamarca">
              <a:extLst>
                <a:ext uri="{FF2B5EF4-FFF2-40B4-BE49-F238E27FC236}">
                  <a16:creationId xmlns:a16="http://schemas.microsoft.com/office/drawing/2014/main" id="{0AB1E3A7-DF08-206E-71C3-4A8DE2C384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25" r="25102"/>
            <a:stretch/>
          </p:blipFill>
          <p:spPr bwMode="auto">
            <a:xfrm>
              <a:off x="4885053" y="2831546"/>
              <a:ext cx="1059856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n 10" descr="Gráfico, Logotipo, Gráfico de proyección solar&#10;&#10;Descripción generada automáticamente">
              <a:extLst>
                <a:ext uri="{FF2B5EF4-FFF2-40B4-BE49-F238E27FC236}">
                  <a16:creationId xmlns:a16="http://schemas.microsoft.com/office/drawing/2014/main" id="{D5ADDCAE-1F9B-09FA-0FA3-275F2866C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51501" y="2741546"/>
              <a:ext cx="612000" cy="720000"/>
            </a:xfrm>
            <a:prstGeom prst="rect">
              <a:avLst/>
            </a:prstGeom>
          </p:spPr>
        </p:pic>
        <p:pic>
          <p:nvPicPr>
            <p:cNvPr id="12" name="Imagen 11" descr="Texto&#10;&#10;Descripción generada automáticamente con confianza media">
              <a:extLst>
                <a:ext uri="{FF2B5EF4-FFF2-40B4-BE49-F238E27FC236}">
                  <a16:creationId xmlns:a16="http://schemas.microsoft.com/office/drawing/2014/main" id="{E2DC18C4-0667-B141-DB6E-A6535C733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15544" y="2741546"/>
              <a:ext cx="1560000" cy="720000"/>
            </a:xfrm>
            <a:prstGeom prst="rect">
              <a:avLst/>
            </a:prstGeom>
          </p:spPr>
        </p:pic>
        <p:pic>
          <p:nvPicPr>
            <p:cNvPr id="13" name="Imagen 12" descr="Icono&#10;&#10;Descripción generada automáticamente con confianza baja">
              <a:extLst>
                <a:ext uri="{FF2B5EF4-FFF2-40B4-BE49-F238E27FC236}">
                  <a16:creationId xmlns:a16="http://schemas.microsoft.com/office/drawing/2014/main" id="{941321C1-AEB0-639C-DC06-F196036D5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27587" y="2807441"/>
              <a:ext cx="610466" cy="630000"/>
            </a:xfrm>
            <a:prstGeom prst="rect">
              <a:avLst/>
            </a:prstGeom>
          </p:spPr>
        </p:pic>
        <p:pic>
          <p:nvPicPr>
            <p:cNvPr id="14" name="Imagen 13" descr="Imagen que contiene Diagrama&#10;&#10;Descripción generada automáticamente">
              <a:extLst>
                <a:ext uri="{FF2B5EF4-FFF2-40B4-BE49-F238E27FC236}">
                  <a16:creationId xmlns:a16="http://schemas.microsoft.com/office/drawing/2014/main" id="{9ADEE048-E3C4-75A6-51F5-FE70983EB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93931" y="2807441"/>
              <a:ext cx="1024764" cy="654105"/>
            </a:xfrm>
            <a:prstGeom prst="rect">
              <a:avLst/>
            </a:prstGeom>
          </p:spPr>
        </p:pic>
        <p:pic>
          <p:nvPicPr>
            <p:cNvPr id="15" name="Imagen 14" descr="Interfaz de usuario gráfica, Aplicación, Word&#10;&#10;Descripción generada automáticamente">
              <a:extLst>
                <a:ext uri="{FF2B5EF4-FFF2-40B4-BE49-F238E27FC236}">
                  <a16:creationId xmlns:a16="http://schemas.microsoft.com/office/drawing/2014/main" id="{F6B8A79A-DE73-F905-39EA-7108CBBF7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966903" y="2779271"/>
              <a:ext cx="2347552" cy="733610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862FC6C4-B492-2986-6D59-CAB6C7EB1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241455" y="2779271"/>
              <a:ext cx="937022" cy="779305"/>
            </a:xfrm>
            <a:prstGeom prst="rect">
              <a:avLst/>
            </a:prstGeom>
          </p:spPr>
        </p:pic>
      </p:grpSp>
      <p:pic>
        <p:nvPicPr>
          <p:cNvPr id="3" name="Imagen 2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1DC2A94B-A393-AB47-28F6-651A1839FA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06085" y="226224"/>
            <a:ext cx="1440000" cy="1440000"/>
          </a:xfrm>
          <a:prstGeom prst="rect">
            <a:avLst/>
          </a:prstGeom>
        </p:spPr>
      </p:pic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2E8DFACC-F345-8915-60E5-F3CD222E9FF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081" y="226224"/>
            <a:ext cx="1531004" cy="1440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CC62A1A-C8BC-0ACA-E775-C4C58A08E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315" y="725714"/>
            <a:ext cx="10593300" cy="1528639"/>
          </a:xfrm>
        </p:spPr>
        <p:txBody>
          <a:bodyPr>
            <a:no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1" dirty="0" smtClean="0"/>
              <a:t>Tus </a:t>
            </a:r>
            <a:r>
              <a:rPr lang="en-US" sz="3200" b="1" dirty="0" err="1" smtClean="0"/>
              <a:t>expresiones</a:t>
            </a:r>
            <a:r>
              <a:rPr lang="en-US" sz="3200" b="1" dirty="0"/>
              <a:t> </a:t>
            </a:r>
            <a:r>
              <a:rPr lang="en-US" sz="3200" b="1" dirty="0" smtClean="0"/>
              <a:t>y </a:t>
            </a:r>
            <a:r>
              <a:rPr lang="en-US" sz="3200" b="1" dirty="0" err="1"/>
              <a:t>miedos</a:t>
            </a:r>
            <a:r>
              <a:rPr lang="en-US" sz="3200" b="1" dirty="0"/>
              <a:t> </a:t>
            </a:r>
            <a:r>
              <a:rPr lang="en-US" sz="3200" b="1" dirty="0" err="1"/>
              <a:t>nos</a:t>
            </a:r>
            <a:r>
              <a:rPr lang="en-US" sz="3200" b="1" dirty="0"/>
              <a:t> </a:t>
            </a:r>
            <a:r>
              <a:rPr lang="en-US" sz="3200" b="1" dirty="0" err="1"/>
              <a:t>comprometen</a:t>
            </a:r>
            <a:r>
              <a:rPr lang="en-US" sz="3200" b="1" dirty="0"/>
              <a:t> a </a:t>
            </a:r>
            <a:r>
              <a:rPr lang="en-US" sz="3200" b="1" dirty="0" err="1"/>
              <a:t>vencer</a:t>
            </a:r>
            <a:r>
              <a:rPr lang="en-US" sz="3200" b="1" dirty="0"/>
              <a:t> </a:t>
            </a:r>
            <a:r>
              <a:rPr lang="en-US" sz="3200" b="1" dirty="0" err="1"/>
              <a:t>inercias</a:t>
            </a:r>
            <a:r>
              <a:rPr lang="en-US" sz="3200" b="1" dirty="0"/>
              <a:t> e </a:t>
            </a:r>
            <a:r>
              <a:rPr lang="en-US" sz="3200" b="1" dirty="0" err="1"/>
              <a:t>iniciar</a:t>
            </a:r>
            <a:r>
              <a:rPr lang="en-US" sz="3200" b="1" dirty="0"/>
              <a:t> </a:t>
            </a:r>
            <a:r>
              <a:rPr lang="en-US" sz="3200" b="1" dirty="0" err="1" smtClean="0"/>
              <a:t>otras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pesquisas</a:t>
            </a:r>
            <a:r>
              <a:rPr lang="en-US" sz="3200" b="1" dirty="0"/>
              <a:t>… </a:t>
            </a:r>
            <a:r>
              <a:rPr lang="es-CO" sz="3200" b="1" dirty="0"/>
              <a:t/>
            </a:r>
            <a:br>
              <a:rPr lang="es-CO" sz="3200" b="1" dirty="0"/>
            </a:br>
            <a:endParaRPr lang="es-CO" sz="3200" b="1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20BE5C-83CE-D5F5-14FA-5A93ADB79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CO" dirty="0"/>
          </a:p>
          <a:p>
            <a:r>
              <a:rPr lang="en-US" dirty="0" err="1"/>
              <a:t>Yo</a:t>
            </a:r>
            <a:r>
              <a:rPr lang="en-US" dirty="0"/>
              <a:t> </a:t>
            </a:r>
            <a:r>
              <a:rPr lang="en-US" dirty="0" err="1"/>
              <a:t>tenía</a:t>
            </a:r>
            <a:r>
              <a:rPr lang="en-US" dirty="0"/>
              <a:t> </a:t>
            </a:r>
            <a:r>
              <a:rPr lang="en-US" dirty="0" err="1"/>
              <a:t>miedo</a:t>
            </a:r>
            <a:r>
              <a:rPr lang="en-US" dirty="0"/>
              <a:t> de </a:t>
            </a:r>
            <a:r>
              <a:rPr lang="en-US" dirty="0" err="1"/>
              <a:t>empezar</a:t>
            </a:r>
            <a:r>
              <a:rPr lang="en-US" dirty="0"/>
              <a:t>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clase</a:t>
            </a:r>
            <a:r>
              <a:rPr lang="en-US" dirty="0"/>
              <a:t>. (</a:t>
            </a:r>
            <a:r>
              <a:rPr lang="en-US" dirty="0" err="1"/>
              <a:t>juanSe</a:t>
            </a:r>
            <a:r>
              <a:rPr lang="en-US" dirty="0"/>
              <a:t>. </a:t>
            </a:r>
            <a:r>
              <a:rPr lang="en-US" dirty="0" err="1"/>
              <a:t>Febrero</a:t>
            </a:r>
            <a:r>
              <a:rPr lang="en-US" dirty="0"/>
              <a:t> de 2024)</a:t>
            </a:r>
            <a:endParaRPr lang="es-CO" dirty="0"/>
          </a:p>
          <a:p>
            <a:r>
              <a:rPr lang="en-US" dirty="0" err="1"/>
              <a:t>Profe</a:t>
            </a:r>
            <a:r>
              <a:rPr lang="en-US" dirty="0"/>
              <a:t>: “Y </a:t>
            </a:r>
            <a:r>
              <a:rPr lang="en-US" dirty="0" err="1"/>
              <a:t>ud</a:t>
            </a:r>
            <a:r>
              <a:rPr lang="en-US" dirty="0"/>
              <a:t>,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a </a:t>
            </a:r>
            <a:r>
              <a:rPr lang="en-US" dirty="0" err="1"/>
              <a:t>evaluar</a:t>
            </a:r>
            <a:r>
              <a:rPr lang="en-US" dirty="0"/>
              <a:t>… ¿Hay </a:t>
            </a:r>
            <a:r>
              <a:rPr lang="en-US" dirty="0" err="1"/>
              <a:t>exámenes</a:t>
            </a:r>
            <a:r>
              <a:rPr lang="en-US" dirty="0"/>
              <a:t>?” ¿Hay </a:t>
            </a:r>
            <a:r>
              <a:rPr lang="en-US" dirty="0" err="1"/>
              <a:t>recuperaciones</a:t>
            </a:r>
            <a:r>
              <a:rPr lang="en-US" dirty="0"/>
              <a:t>? </a:t>
            </a:r>
            <a:endParaRPr lang="es-CO" dirty="0"/>
          </a:p>
          <a:p>
            <a:r>
              <a:rPr lang="en-US" dirty="0"/>
              <a:t>“</a:t>
            </a:r>
            <a:r>
              <a:rPr lang="en-US" dirty="0" err="1"/>
              <a:t>Yo</a:t>
            </a:r>
            <a:r>
              <a:rPr lang="en-US" dirty="0"/>
              <a:t> soy </a:t>
            </a:r>
            <a:r>
              <a:rPr lang="en-US" dirty="0" err="1"/>
              <a:t>bueno</a:t>
            </a:r>
            <a:r>
              <a:rPr lang="en-US" dirty="0"/>
              <a:t> para </a:t>
            </a:r>
            <a:r>
              <a:rPr lang="en-US" dirty="0" err="1"/>
              <a:t>exponer</a:t>
            </a:r>
            <a:r>
              <a:rPr lang="en-US" dirty="0"/>
              <a:t>, </a:t>
            </a:r>
            <a:r>
              <a:rPr lang="en-US" dirty="0" err="1"/>
              <a:t>pero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exámenes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me </a:t>
            </a:r>
            <a:r>
              <a:rPr lang="en-US" dirty="0" err="1"/>
              <a:t>va</a:t>
            </a:r>
            <a:r>
              <a:rPr lang="en-US" dirty="0"/>
              <a:t> mal”. (</a:t>
            </a:r>
            <a:r>
              <a:rPr lang="en-US" dirty="0" err="1"/>
              <a:t>Febrero</a:t>
            </a:r>
            <a:r>
              <a:rPr lang="en-US" dirty="0"/>
              <a:t> 2024)</a:t>
            </a: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1521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id="{94C2C662-8D3B-7694-AEE6-CA06861CAAF5}"/>
              </a:ext>
            </a:extLst>
          </p:cNvPr>
          <p:cNvGrpSpPr/>
          <p:nvPr/>
        </p:nvGrpSpPr>
        <p:grpSpPr>
          <a:xfrm>
            <a:off x="192152" y="6040970"/>
            <a:ext cx="13068170" cy="817030"/>
            <a:chOff x="110307" y="2741546"/>
            <a:chExt cx="13068170" cy="817030"/>
          </a:xfrm>
        </p:grpSpPr>
        <p:pic>
          <p:nvPicPr>
            <p:cNvPr id="7" name="Picture 6" descr="BIENESTAR UNIVERSITARIO">
              <a:extLst>
                <a:ext uri="{FF2B5EF4-FFF2-40B4-BE49-F238E27FC236}">
                  <a16:creationId xmlns:a16="http://schemas.microsoft.com/office/drawing/2014/main" id="{E6BB0A6D-1262-40F4-7F77-DAAFAD92A4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07" y="2792352"/>
              <a:ext cx="2025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Gestión Jurídica UNICAUCA">
              <a:extLst>
                <a:ext uri="{FF2B5EF4-FFF2-40B4-BE49-F238E27FC236}">
                  <a16:creationId xmlns:a16="http://schemas.microsoft.com/office/drawing/2014/main" id="{B4A3F34C-5D02-9B1C-53F2-E3E5155DD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4418" y="2741546"/>
              <a:ext cx="1529552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Universidad de Cartagena - Asociación Colombiana de Endodoncia">
              <a:extLst>
                <a:ext uri="{FF2B5EF4-FFF2-40B4-BE49-F238E27FC236}">
                  <a16:creationId xmlns:a16="http://schemas.microsoft.com/office/drawing/2014/main" id="{B48A937A-B226-7307-430E-1BA6385875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766" y="2792352"/>
              <a:ext cx="123465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Investigación - UCundinamarca">
              <a:extLst>
                <a:ext uri="{FF2B5EF4-FFF2-40B4-BE49-F238E27FC236}">
                  <a16:creationId xmlns:a16="http://schemas.microsoft.com/office/drawing/2014/main" id="{0AB1E3A7-DF08-206E-71C3-4A8DE2C384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25" r="25102"/>
            <a:stretch/>
          </p:blipFill>
          <p:spPr bwMode="auto">
            <a:xfrm>
              <a:off x="4885053" y="2831546"/>
              <a:ext cx="1059856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n 10" descr="Gráfico, Logotipo, Gráfico de proyección solar&#10;&#10;Descripción generada automáticamente">
              <a:extLst>
                <a:ext uri="{FF2B5EF4-FFF2-40B4-BE49-F238E27FC236}">
                  <a16:creationId xmlns:a16="http://schemas.microsoft.com/office/drawing/2014/main" id="{D5ADDCAE-1F9B-09FA-0FA3-275F2866C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51501" y="2741546"/>
              <a:ext cx="612000" cy="720000"/>
            </a:xfrm>
            <a:prstGeom prst="rect">
              <a:avLst/>
            </a:prstGeom>
          </p:spPr>
        </p:pic>
        <p:pic>
          <p:nvPicPr>
            <p:cNvPr id="12" name="Imagen 11" descr="Texto&#10;&#10;Descripción generada automáticamente con confianza media">
              <a:extLst>
                <a:ext uri="{FF2B5EF4-FFF2-40B4-BE49-F238E27FC236}">
                  <a16:creationId xmlns:a16="http://schemas.microsoft.com/office/drawing/2014/main" id="{E2DC18C4-0667-B141-DB6E-A6535C733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15544" y="2741546"/>
              <a:ext cx="1560000" cy="720000"/>
            </a:xfrm>
            <a:prstGeom prst="rect">
              <a:avLst/>
            </a:prstGeom>
          </p:spPr>
        </p:pic>
        <p:pic>
          <p:nvPicPr>
            <p:cNvPr id="13" name="Imagen 12" descr="Icono&#10;&#10;Descripción generada automáticamente con confianza baja">
              <a:extLst>
                <a:ext uri="{FF2B5EF4-FFF2-40B4-BE49-F238E27FC236}">
                  <a16:creationId xmlns:a16="http://schemas.microsoft.com/office/drawing/2014/main" id="{941321C1-AEB0-639C-DC06-F196036D5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27587" y="2807441"/>
              <a:ext cx="610466" cy="630000"/>
            </a:xfrm>
            <a:prstGeom prst="rect">
              <a:avLst/>
            </a:prstGeom>
          </p:spPr>
        </p:pic>
        <p:pic>
          <p:nvPicPr>
            <p:cNvPr id="14" name="Imagen 13" descr="Imagen que contiene Diagrama&#10;&#10;Descripción generada automáticamente">
              <a:extLst>
                <a:ext uri="{FF2B5EF4-FFF2-40B4-BE49-F238E27FC236}">
                  <a16:creationId xmlns:a16="http://schemas.microsoft.com/office/drawing/2014/main" id="{9ADEE048-E3C4-75A6-51F5-FE70983EB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93931" y="2807441"/>
              <a:ext cx="1024764" cy="654105"/>
            </a:xfrm>
            <a:prstGeom prst="rect">
              <a:avLst/>
            </a:prstGeom>
          </p:spPr>
        </p:pic>
        <p:pic>
          <p:nvPicPr>
            <p:cNvPr id="15" name="Imagen 14" descr="Interfaz de usuario gráfica, Aplicación, Word&#10;&#10;Descripción generada automáticamente">
              <a:extLst>
                <a:ext uri="{FF2B5EF4-FFF2-40B4-BE49-F238E27FC236}">
                  <a16:creationId xmlns:a16="http://schemas.microsoft.com/office/drawing/2014/main" id="{F6B8A79A-DE73-F905-39EA-7108CBBF7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966903" y="2779271"/>
              <a:ext cx="2347552" cy="733610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862FC6C4-B492-2986-6D59-CAB6C7EB1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241455" y="2779271"/>
              <a:ext cx="937022" cy="779305"/>
            </a:xfrm>
            <a:prstGeom prst="rect">
              <a:avLst/>
            </a:prstGeom>
          </p:spPr>
        </p:pic>
      </p:grpSp>
      <p:pic>
        <p:nvPicPr>
          <p:cNvPr id="3" name="Imagen 2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1DC2A94B-A393-AB47-28F6-651A1839FA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06085" y="226224"/>
            <a:ext cx="1440000" cy="1440000"/>
          </a:xfrm>
          <a:prstGeom prst="rect">
            <a:avLst/>
          </a:prstGeom>
        </p:spPr>
      </p:pic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2E8DFACC-F345-8915-60E5-F3CD222E9FF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081" y="226224"/>
            <a:ext cx="1531004" cy="1440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CC62A1A-C8BC-0ACA-E775-C4C58A08E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7088" y="365126"/>
            <a:ext cx="9390529" cy="1325563"/>
          </a:xfrm>
        </p:spPr>
        <p:txBody>
          <a:bodyPr/>
          <a:lstStyle/>
          <a:p>
            <a:r>
              <a:rPr lang="es-CO" dirty="0" smtClean="0"/>
              <a:t>Voces profesorales…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20BE5C-83CE-D5F5-14FA-5A93ADB79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"Estos chinos, ya no quieren estudiar, con todas las oportunidades que se les brinda", "En nuestro tiempo nos tocaba aprender, como fuera". (Aquí tiempo y condiciones, parece como si no hubiera cambiado)</a:t>
            </a:r>
            <a:endParaRPr lang="es-CO" dirty="0"/>
          </a:p>
          <a:p>
            <a:r>
              <a:rPr lang="es-ES" dirty="0" smtClean="0"/>
              <a:t>Falta </a:t>
            </a:r>
            <a:r>
              <a:rPr lang="es-ES" dirty="0"/>
              <a:t>de motivación e interés por el </a:t>
            </a:r>
            <a:r>
              <a:rPr lang="es-ES" dirty="0" smtClean="0"/>
              <a:t>estudio.</a:t>
            </a:r>
          </a:p>
          <a:p>
            <a:r>
              <a:rPr lang="es-ES" dirty="0"/>
              <a:t>Se tiende a mecanizar reglas, y/o conceptos y transcribir mecánicamente soluciones obtenidas, antes de una correcta lectura del texto matemático. </a:t>
            </a:r>
            <a:endParaRPr lang="es-ES" dirty="0" smtClean="0"/>
          </a:p>
          <a:p>
            <a:r>
              <a:rPr lang="es-ES" dirty="0" smtClean="0"/>
              <a:t>Problemas que se agravaron producto de la pandemia.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8539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id="{94C2C662-8D3B-7694-AEE6-CA06861CAAF5}"/>
              </a:ext>
            </a:extLst>
          </p:cNvPr>
          <p:cNvGrpSpPr/>
          <p:nvPr/>
        </p:nvGrpSpPr>
        <p:grpSpPr>
          <a:xfrm>
            <a:off x="192152" y="6040970"/>
            <a:ext cx="13068170" cy="817030"/>
            <a:chOff x="110307" y="2741546"/>
            <a:chExt cx="13068170" cy="817030"/>
          </a:xfrm>
        </p:grpSpPr>
        <p:pic>
          <p:nvPicPr>
            <p:cNvPr id="7" name="Picture 6" descr="BIENESTAR UNIVERSITARIO">
              <a:extLst>
                <a:ext uri="{FF2B5EF4-FFF2-40B4-BE49-F238E27FC236}">
                  <a16:creationId xmlns:a16="http://schemas.microsoft.com/office/drawing/2014/main" id="{E6BB0A6D-1262-40F4-7F77-DAAFAD92A4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07" y="2792352"/>
              <a:ext cx="2025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Gestión Jurídica UNICAUCA">
              <a:extLst>
                <a:ext uri="{FF2B5EF4-FFF2-40B4-BE49-F238E27FC236}">
                  <a16:creationId xmlns:a16="http://schemas.microsoft.com/office/drawing/2014/main" id="{B4A3F34C-5D02-9B1C-53F2-E3E5155DD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4418" y="2741546"/>
              <a:ext cx="1529552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Universidad de Cartagena - Asociación Colombiana de Endodoncia">
              <a:extLst>
                <a:ext uri="{FF2B5EF4-FFF2-40B4-BE49-F238E27FC236}">
                  <a16:creationId xmlns:a16="http://schemas.microsoft.com/office/drawing/2014/main" id="{B48A937A-B226-7307-430E-1BA6385875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766" y="2792352"/>
              <a:ext cx="123465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Investigación - UCundinamarca">
              <a:extLst>
                <a:ext uri="{FF2B5EF4-FFF2-40B4-BE49-F238E27FC236}">
                  <a16:creationId xmlns:a16="http://schemas.microsoft.com/office/drawing/2014/main" id="{0AB1E3A7-DF08-206E-71C3-4A8DE2C384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25" r="25102"/>
            <a:stretch/>
          </p:blipFill>
          <p:spPr bwMode="auto">
            <a:xfrm>
              <a:off x="4885053" y="2831546"/>
              <a:ext cx="1059856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n 10" descr="Gráfico, Logotipo, Gráfico de proyección solar&#10;&#10;Descripción generada automáticamente">
              <a:extLst>
                <a:ext uri="{FF2B5EF4-FFF2-40B4-BE49-F238E27FC236}">
                  <a16:creationId xmlns:a16="http://schemas.microsoft.com/office/drawing/2014/main" id="{D5ADDCAE-1F9B-09FA-0FA3-275F2866C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51501" y="2741546"/>
              <a:ext cx="612000" cy="720000"/>
            </a:xfrm>
            <a:prstGeom prst="rect">
              <a:avLst/>
            </a:prstGeom>
          </p:spPr>
        </p:pic>
        <p:pic>
          <p:nvPicPr>
            <p:cNvPr id="12" name="Imagen 11" descr="Texto&#10;&#10;Descripción generada automáticamente con confianza media">
              <a:extLst>
                <a:ext uri="{FF2B5EF4-FFF2-40B4-BE49-F238E27FC236}">
                  <a16:creationId xmlns:a16="http://schemas.microsoft.com/office/drawing/2014/main" id="{E2DC18C4-0667-B141-DB6E-A6535C733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15544" y="2741546"/>
              <a:ext cx="1560000" cy="720000"/>
            </a:xfrm>
            <a:prstGeom prst="rect">
              <a:avLst/>
            </a:prstGeom>
          </p:spPr>
        </p:pic>
        <p:pic>
          <p:nvPicPr>
            <p:cNvPr id="13" name="Imagen 12" descr="Icono&#10;&#10;Descripción generada automáticamente con confianza baja">
              <a:extLst>
                <a:ext uri="{FF2B5EF4-FFF2-40B4-BE49-F238E27FC236}">
                  <a16:creationId xmlns:a16="http://schemas.microsoft.com/office/drawing/2014/main" id="{941321C1-AEB0-639C-DC06-F196036D5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27587" y="2807441"/>
              <a:ext cx="610466" cy="630000"/>
            </a:xfrm>
            <a:prstGeom prst="rect">
              <a:avLst/>
            </a:prstGeom>
          </p:spPr>
        </p:pic>
        <p:pic>
          <p:nvPicPr>
            <p:cNvPr id="14" name="Imagen 13" descr="Imagen que contiene Diagrama&#10;&#10;Descripción generada automáticamente">
              <a:extLst>
                <a:ext uri="{FF2B5EF4-FFF2-40B4-BE49-F238E27FC236}">
                  <a16:creationId xmlns:a16="http://schemas.microsoft.com/office/drawing/2014/main" id="{9ADEE048-E3C4-75A6-51F5-FE70983EB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93931" y="2807441"/>
              <a:ext cx="1024764" cy="654105"/>
            </a:xfrm>
            <a:prstGeom prst="rect">
              <a:avLst/>
            </a:prstGeom>
          </p:spPr>
        </p:pic>
        <p:pic>
          <p:nvPicPr>
            <p:cNvPr id="15" name="Imagen 14" descr="Interfaz de usuario gráfica, Aplicación, Word&#10;&#10;Descripción generada automáticamente">
              <a:extLst>
                <a:ext uri="{FF2B5EF4-FFF2-40B4-BE49-F238E27FC236}">
                  <a16:creationId xmlns:a16="http://schemas.microsoft.com/office/drawing/2014/main" id="{F6B8A79A-DE73-F905-39EA-7108CBBF7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966903" y="2779271"/>
              <a:ext cx="2347552" cy="733610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862FC6C4-B492-2986-6D59-CAB6C7EB1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241455" y="2779271"/>
              <a:ext cx="937022" cy="779305"/>
            </a:xfrm>
            <a:prstGeom prst="rect">
              <a:avLst/>
            </a:prstGeom>
          </p:spPr>
        </p:pic>
      </p:grpSp>
      <p:pic>
        <p:nvPicPr>
          <p:cNvPr id="3" name="Imagen 2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1DC2A94B-A393-AB47-28F6-651A1839FA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06085" y="226224"/>
            <a:ext cx="1440000" cy="1440000"/>
          </a:xfrm>
          <a:prstGeom prst="rect">
            <a:avLst/>
          </a:prstGeom>
        </p:spPr>
      </p:pic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2E8DFACC-F345-8915-60E5-F3CD222E9FF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081" y="226224"/>
            <a:ext cx="1531004" cy="1440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CC62A1A-C8BC-0ACA-E775-C4C58A08E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7088" y="350612"/>
            <a:ext cx="9390529" cy="1325563"/>
          </a:xfrm>
        </p:spPr>
        <p:txBody>
          <a:bodyPr/>
          <a:lstStyle/>
          <a:p>
            <a:r>
              <a:rPr lang="es-CO" dirty="0" smtClean="0"/>
              <a:t>La comunicación en clase de matemáticas. </a:t>
            </a:r>
            <a:endParaRPr lang="es-CO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Históricamente </a:t>
            </a:r>
            <a:r>
              <a:rPr lang="es-ES" dirty="0"/>
              <a:t>ha existido una escisión entre expresión oral y escrita en las clases de </a:t>
            </a:r>
            <a:r>
              <a:rPr lang="es-ES" dirty="0" smtClean="0"/>
              <a:t>matemáticas.</a:t>
            </a:r>
            <a:endParaRPr lang="es-CO" dirty="0"/>
          </a:p>
          <a:p>
            <a:r>
              <a:rPr lang="es-ES" dirty="0"/>
              <a:t>Es muy </a:t>
            </a:r>
            <a:r>
              <a:rPr lang="es-ES" dirty="0" smtClean="0"/>
              <a:t>común escuchar: “la </a:t>
            </a:r>
            <a:r>
              <a:rPr lang="es-ES" dirty="0"/>
              <a:t>matemática es puntual, no tiene discusión “, “es lógica y enseña a pensar”, </a:t>
            </a:r>
            <a:r>
              <a:rPr lang="es-ES" dirty="0" smtClean="0"/>
              <a:t>“en </a:t>
            </a:r>
            <a:r>
              <a:rPr lang="es-ES" dirty="0"/>
              <a:t>la matemática no hay carreta  “; Como si para aprender a pensar (y hacer matemáticas) fuese necesario que el estudiante se desprendiese de todas las </a:t>
            </a:r>
            <a:r>
              <a:rPr lang="es-ES" dirty="0" smtClean="0"/>
              <a:t>herramientas, </a:t>
            </a:r>
            <a:r>
              <a:rPr lang="es-ES" dirty="0"/>
              <a:t>la lógica que lo acompaña, su interpretación  etc. y las palabras del lenguaje común que la misma sociedad y la cultura les ha </a:t>
            </a:r>
            <a:r>
              <a:rPr lang="es-ES" dirty="0" smtClean="0"/>
              <a:t>legado; hacer tabla rasa.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6022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id="{94C2C662-8D3B-7694-AEE6-CA06861CAAF5}"/>
              </a:ext>
            </a:extLst>
          </p:cNvPr>
          <p:cNvGrpSpPr/>
          <p:nvPr/>
        </p:nvGrpSpPr>
        <p:grpSpPr>
          <a:xfrm>
            <a:off x="192152" y="6040970"/>
            <a:ext cx="13068170" cy="817030"/>
            <a:chOff x="110307" y="2741546"/>
            <a:chExt cx="13068170" cy="817030"/>
          </a:xfrm>
        </p:grpSpPr>
        <p:pic>
          <p:nvPicPr>
            <p:cNvPr id="7" name="Picture 6" descr="BIENESTAR UNIVERSITARIO">
              <a:extLst>
                <a:ext uri="{FF2B5EF4-FFF2-40B4-BE49-F238E27FC236}">
                  <a16:creationId xmlns:a16="http://schemas.microsoft.com/office/drawing/2014/main" id="{E6BB0A6D-1262-40F4-7F77-DAAFAD92A4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07" y="2792352"/>
              <a:ext cx="2025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Gestión Jurídica UNICAUCA">
              <a:extLst>
                <a:ext uri="{FF2B5EF4-FFF2-40B4-BE49-F238E27FC236}">
                  <a16:creationId xmlns:a16="http://schemas.microsoft.com/office/drawing/2014/main" id="{B4A3F34C-5D02-9B1C-53F2-E3E5155DD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4418" y="2741546"/>
              <a:ext cx="1529552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Universidad de Cartagena - Asociación Colombiana de Endodoncia">
              <a:extLst>
                <a:ext uri="{FF2B5EF4-FFF2-40B4-BE49-F238E27FC236}">
                  <a16:creationId xmlns:a16="http://schemas.microsoft.com/office/drawing/2014/main" id="{B48A937A-B226-7307-430E-1BA6385875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766" y="2792352"/>
              <a:ext cx="123465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Investigación - UCundinamarca">
              <a:extLst>
                <a:ext uri="{FF2B5EF4-FFF2-40B4-BE49-F238E27FC236}">
                  <a16:creationId xmlns:a16="http://schemas.microsoft.com/office/drawing/2014/main" id="{0AB1E3A7-DF08-206E-71C3-4A8DE2C384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25" r="25102"/>
            <a:stretch/>
          </p:blipFill>
          <p:spPr bwMode="auto">
            <a:xfrm>
              <a:off x="4885053" y="2831546"/>
              <a:ext cx="1059856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n 10" descr="Gráfico, Logotipo, Gráfico de proyección solar&#10;&#10;Descripción generada automáticamente">
              <a:extLst>
                <a:ext uri="{FF2B5EF4-FFF2-40B4-BE49-F238E27FC236}">
                  <a16:creationId xmlns:a16="http://schemas.microsoft.com/office/drawing/2014/main" id="{D5ADDCAE-1F9B-09FA-0FA3-275F2866C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51501" y="2741546"/>
              <a:ext cx="612000" cy="720000"/>
            </a:xfrm>
            <a:prstGeom prst="rect">
              <a:avLst/>
            </a:prstGeom>
          </p:spPr>
        </p:pic>
        <p:pic>
          <p:nvPicPr>
            <p:cNvPr id="12" name="Imagen 11" descr="Texto&#10;&#10;Descripción generada automáticamente con confianza media">
              <a:extLst>
                <a:ext uri="{FF2B5EF4-FFF2-40B4-BE49-F238E27FC236}">
                  <a16:creationId xmlns:a16="http://schemas.microsoft.com/office/drawing/2014/main" id="{E2DC18C4-0667-B141-DB6E-A6535C733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15544" y="2741546"/>
              <a:ext cx="1560000" cy="720000"/>
            </a:xfrm>
            <a:prstGeom prst="rect">
              <a:avLst/>
            </a:prstGeom>
          </p:spPr>
        </p:pic>
        <p:pic>
          <p:nvPicPr>
            <p:cNvPr id="13" name="Imagen 12" descr="Icono&#10;&#10;Descripción generada automáticamente con confianza baja">
              <a:extLst>
                <a:ext uri="{FF2B5EF4-FFF2-40B4-BE49-F238E27FC236}">
                  <a16:creationId xmlns:a16="http://schemas.microsoft.com/office/drawing/2014/main" id="{941321C1-AEB0-639C-DC06-F196036D5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27587" y="2807441"/>
              <a:ext cx="610466" cy="630000"/>
            </a:xfrm>
            <a:prstGeom prst="rect">
              <a:avLst/>
            </a:prstGeom>
          </p:spPr>
        </p:pic>
        <p:pic>
          <p:nvPicPr>
            <p:cNvPr id="14" name="Imagen 13" descr="Imagen que contiene Diagrama&#10;&#10;Descripción generada automáticamente">
              <a:extLst>
                <a:ext uri="{FF2B5EF4-FFF2-40B4-BE49-F238E27FC236}">
                  <a16:creationId xmlns:a16="http://schemas.microsoft.com/office/drawing/2014/main" id="{9ADEE048-E3C4-75A6-51F5-FE70983EB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93931" y="2807441"/>
              <a:ext cx="1024764" cy="654105"/>
            </a:xfrm>
            <a:prstGeom prst="rect">
              <a:avLst/>
            </a:prstGeom>
          </p:spPr>
        </p:pic>
        <p:pic>
          <p:nvPicPr>
            <p:cNvPr id="15" name="Imagen 14" descr="Interfaz de usuario gráfica, Aplicación, Word&#10;&#10;Descripción generada automáticamente">
              <a:extLst>
                <a:ext uri="{FF2B5EF4-FFF2-40B4-BE49-F238E27FC236}">
                  <a16:creationId xmlns:a16="http://schemas.microsoft.com/office/drawing/2014/main" id="{F6B8A79A-DE73-F905-39EA-7108CBBF7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966903" y="2779271"/>
              <a:ext cx="2347552" cy="733610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862FC6C4-B492-2986-6D59-CAB6C7EB1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241455" y="2779271"/>
              <a:ext cx="937022" cy="779305"/>
            </a:xfrm>
            <a:prstGeom prst="rect">
              <a:avLst/>
            </a:prstGeom>
          </p:spPr>
        </p:pic>
      </p:grpSp>
      <p:pic>
        <p:nvPicPr>
          <p:cNvPr id="3" name="Imagen 2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1DC2A94B-A393-AB47-28F6-651A1839FA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06085" y="226224"/>
            <a:ext cx="1440000" cy="1440000"/>
          </a:xfrm>
          <a:prstGeom prst="rect">
            <a:avLst/>
          </a:prstGeom>
        </p:spPr>
      </p:pic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2E8DFACC-F345-8915-60E5-F3CD222E9FF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081" y="226224"/>
            <a:ext cx="1531004" cy="1440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CC62A1A-C8BC-0ACA-E775-C4C58A08E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7088" y="350612"/>
            <a:ext cx="9390529" cy="1325563"/>
          </a:xfrm>
        </p:spPr>
        <p:txBody>
          <a:bodyPr/>
          <a:lstStyle/>
          <a:p>
            <a:r>
              <a:rPr lang="es-CO" dirty="0" smtClean="0"/>
              <a:t>Una perspectiva para la educación matemática. </a:t>
            </a:r>
            <a:endParaRPr lang="es-CO" dirty="0"/>
          </a:p>
        </p:txBody>
      </p:sp>
      <p:pic>
        <p:nvPicPr>
          <p:cNvPr id="19" name="Marcador de contenido 18" descr="E:\LUISORDONEZ\ENSAYOS_PARA CAT14\LUALOR_PRODUCCION\ENSAYO_EDUCAMATEM ENLAS RUTAS\OTRSENSAYOS_2015-2016\EJESPARA EDUCAMATEM2018.png"/>
          <p:cNvPicPr>
            <a:picLocks noGrp="1"/>
          </p:cNvPicPr>
          <p:nvPr>
            <p:ph idx="1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088" y="1766175"/>
            <a:ext cx="7923582" cy="4145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428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id="{94C2C662-8D3B-7694-AEE6-CA06861CAAF5}"/>
              </a:ext>
            </a:extLst>
          </p:cNvPr>
          <p:cNvGrpSpPr/>
          <p:nvPr/>
        </p:nvGrpSpPr>
        <p:grpSpPr>
          <a:xfrm>
            <a:off x="192152" y="6040970"/>
            <a:ext cx="13068170" cy="817030"/>
            <a:chOff x="110307" y="2741546"/>
            <a:chExt cx="13068170" cy="817030"/>
          </a:xfrm>
        </p:grpSpPr>
        <p:pic>
          <p:nvPicPr>
            <p:cNvPr id="7" name="Picture 6" descr="BIENESTAR UNIVERSITARIO">
              <a:extLst>
                <a:ext uri="{FF2B5EF4-FFF2-40B4-BE49-F238E27FC236}">
                  <a16:creationId xmlns:a16="http://schemas.microsoft.com/office/drawing/2014/main" id="{E6BB0A6D-1262-40F4-7F77-DAAFAD92A4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07" y="2792352"/>
              <a:ext cx="2025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Gestión Jurídica UNICAUCA">
              <a:extLst>
                <a:ext uri="{FF2B5EF4-FFF2-40B4-BE49-F238E27FC236}">
                  <a16:creationId xmlns:a16="http://schemas.microsoft.com/office/drawing/2014/main" id="{B4A3F34C-5D02-9B1C-53F2-E3E5155DD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4418" y="2741546"/>
              <a:ext cx="1529552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Universidad de Cartagena - Asociación Colombiana de Endodoncia">
              <a:extLst>
                <a:ext uri="{FF2B5EF4-FFF2-40B4-BE49-F238E27FC236}">
                  <a16:creationId xmlns:a16="http://schemas.microsoft.com/office/drawing/2014/main" id="{B48A937A-B226-7307-430E-1BA6385875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766" y="2792352"/>
              <a:ext cx="123465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Investigación - UCundinamarca">
              <a:extLst>
                <a:ext uri="{FF2B5EF4-FFF2-40B4-BE49-F238E27FC236}">
                  <a16:creationId xmlns:a16="http://schemas.microsoft.com/office/drawing/2014/main" id="{0AB1E3A7-DF08-206E-71C3-4A8DE2C384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25" r="25102"/>
            <a:stretch/>
          </p:blipFill>
          <p:spPr bwMode="auto">
            <a:xfrm>
              <a:off x="4885053" y="2831546"/>
              <a:ext cx="1059856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n 10" descr="Gráfico, Logotipo, Gráfico de proyección solar&#10;&#10;Descripción generada automáticamente">
              <a:extLst>
                <a:ext uri="{FF2B5EF4-FFF2-40B4-BE49-F238E27FC236}">
                  <a16:creationId xmlns:a16="http://schemas.microsoft.com/office/drawing/2014/main" id="{D5ADDCAE-1F9B-09FA-0FA3-275F2866C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51501" y="2741546"/>
              <a:ext cx="612000" cy="720000"/>
            </a:xfrm>
            <a:prstGeom prst="rect">
              <a:avLst/>
            </a:prstGeom>
          </p:spPr>
        </p:pic>
        <p:pic>
          <p:nvPicPr>
            <p:cNvPr id="12" name="Imagen 11" descr="Texto&#10;&#10;Descripción generada automáticamente con confianza media">
              <a:extLst>
                <a:ext uri="{FF2B5EF4-FFF2-40B4-BE49-F238E27FC236}">
                  <a16:creationId xmlns:a16="http://schemas.microsoft.com/office/drawing/2014/main" id="{E2DC18C4-0667-B141-DB6E-A6535C733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15544" y="2741546"/>
              <a:ext cx="1560000" cy="720000"/>
            </a:xfrm>
            <a:prstGeom prst="rect">
              <a:avLst/>
            </a:prstGeom>
          </p:spPr>
        </p:pic>
        <p:pic>
          <p:nvPicPr>
            <p:cNvPr id="13" name="Imagen 12" descr="Icono&#10;&#10;Descripción generada automáticamente con confianza baja">
              <a:extLst>
                <a:ext uri="{FF2B5EF4-FFF2-40B4-BE49-F238E27FC236}">
                  <a16:creationId xmlns:a16="http://schemas.microsoft.com/office/drawing/2014/main" id="{941321C1-AEB0-639C-DC06-F196036D5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27587" y="2807441"/>
              <a:ext cx="610466" cy="630000"/>
            </a:xfrm>
            <a:prstGeom prst="rect">
              <a:avLst/>
            </a:prstGeom>
          </p:spPr>
        </p:pic>
        <p:pic>
          <p:nvPicPr>
            <p:cNvPr id="14" name="Imagen 13" descr="Imagen que contiene Diagrama&#10;&#10;Descripción generada automáticamente">
              <a:extLst>
                <a:ext uri="{FF2B5EF4-FFF2-40B4-BE49-F238E27FC236}">
                  <a16:creationId xmlns:a16="http://schemas.microsoft.com/office/drawing/2014/main" id="{9ADEE048-E3C4-75A6-51F5-FE70983EB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93931" y="2807441"/>
              <a:ext cx="1024764" cy="654105"/>
            </a:xfrm>
            <a:prstGeom prst="rect">
              <a:avLst/>
            </a:prstGeom>
          </p:spPr>
        </p:pic>
        <p:pic>
          <p:nvPicPr>
            <p:cNvPr id="15" name="Imagen 14" descr="Interfaz de usuario gráfica, Aplicación, Word&#10;&#10;Descripción generada automáticamente">
              <a:extLst>
                <a:ext uri="{FF2B5EF4-FFF2-40B4-BE49-F238E27FC236}">
                  <a16:creationId xmlns:a16="http://schemas.microsoft.com/office/drawing/2014/main" id="{F6B8A79A-DE73-F905-39EA-7108CBBF7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966903" y="2779271"/>
              <a:ext cx="2347552" cy="733610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862FC6C4-B492-2986-6D59-CAB6C7EB1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241455" y="2779271"/>
              <a:ext cx="937022" cy="779305"/>
            </a:xfrm>
            <a:prstGeom prst="rect">
              <a:avLst/>
            </a:prstGeom>
          </p:spPr>
        </p:pic>
      </p:grpSp>
      <p:pic>
        <p:nvPicPr>
          <p:cNvPr id="3" name="Imagen 2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1DC2A94B-A393-AB47-28F6-651A1839FA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06085" y="226224"/>
            <a:ext cx="1440000" cy="1440000"/>
          </a:xfrm>
          <a:prstGeom prst="rect">
            <a:avLst/>
          </a:prstGeom>
        </p:spPr>
      </p:pic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2E8DFACC-F345-8915-60E5-F3CD222E9FF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081" y="226224"/>
            <a:ext cx="1531004" cy="1440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CC62A1A-C8BC-0ACA-E775-C4C58A08E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7088" y="365126"/>
            <a:ext cx="9390529" cy="1325563"/>
          </a:xfrm>
        </p:spPr>
        <p:txBody>
          <a:bodyPr>
            <a:normAutofit/>
          </a:bodyPr>
          <a:lstStyle/>
          <a:p>
            <a:r>
              <a:rPr lang="es-CO" sz="2800" dirty="0" smtClean="0"/>
              <a:t>¿Qué elementos llevan los estudiantes del PFC, a las clases de matemáticas? Un lapicero y su celular…</a:t>
            </a:r>
            <a:endParaRPr lang="es-CO" sz="2800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346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51229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id="{94C2C662-8D3B-7694-AEE6-CA06861CAAF5}"/>
              </a:ext>
            </a:extLst>
          </p:cNvPr>
          <p:cNvGrpSpPr/>
          <p:nvPr/>
        </p:nvGrpSpPr>
        <p:grpSpPr>
          <a:xfrm>
            <a:off x="192152" y="6040970"/>
            <a:ext cx="13068170" cy="817030"/>
            <a:chOff x="110307" y="2741546"/>
            <a:chExt cx="13068170" cy="817030"/>
          </a:xfrm>
        </p:grpSpPr>
        <p:pic>
          <p:nvPicPr>
            <p:cNvPr id="7" name="Picture 6" descr="BIENESTAR UNIVERSITARIO">
              <a:extLst>
                <a:ext uri="{FF2B5EF4-FFF2-40B4-BE49-F238E27FC236}">
                  <a16:creationId xmlns:a16="http://schemas.microsoft.com/office/drawing/2014/main" id="{E6BB0A6D-1262-40F4-7F77-DAAFAD92A4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07" y="2792352"/>
              <a:ext cx="2025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Gestión Jurídica UNICAUCA">
              <a:extLst>
                <a:ext uri="{FF2B5EF4-FFF2-40B4-BE49-F238E27FC236}">
                  <a16:creationId xmlns:a16="http://schemas.microsoft.com/office/drawing/2014/main" id="{B4A3F34C-5D02-9B1C-53F2-E3E5155DD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4418" y="2741546"/>
              <a:ext cx="1529552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Universidad de Cartagena - Asociación Colombiana de Endodoncia">
              <a:extLst>
                <a:ext uri="{FF2B5EF4-FFF2-40B4-BE49-F238E27FC236}">
                  <a16:creationId xmlns:a16="http://schemas.microsoft.com/office/drawing/2014/main" id="{B48A937A-B226-7307-430E-1BA6385875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766" y="2792352"/>
              <a:ext cx="123465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Investigación - UCundinamarca">
              <a:extLst>
                <a:ext uri="{FF2B5EF4-FFF2-40B4-BE49-F238E27FC236}">
                  <a16:creationId xmlns:a16="http://schemas.microsoft.com/office/drawing/2014/main" id="{0AB1E3A7-DF08-206E-71C3-4A8DE2C384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25" r="25102"/>
            <a:stretch/>
          </p:blipFill>
          <p:spPr bwMode="auto">
            <a:xfrm>
              <a:off x="4885053" y="2831546"/>
              <a:ext cx="1059856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n 10" descr="Gráfico, Logotipo, Gráfico de proyección solar&#10;&#10;Descripción generada automáticamente">
              <a:extLst>
                <a:ext uri="{FF2B5EF4-FFF2-40B4-BE49-F238E27FC236}">
                  <a16:creationId xmlns:a16="http://schemas.microsoft.com/office/drawing/2014/main" id="{D5ADDCAE-1F9B-09FA-0FA3-275F2866C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51501" y="2741546"/>
              <a:ext cx="612000" cy="720000"/>
            </a:xfrm>
            <a:prstGeom prst="rect">
              <a:avLst/>
            </a:prstGeom>
          </p:spPr>
        </p:pic>
        <p:pic>
          <p:nvPicPr>
            <p:cNvPr id="12" name="Imagen 11" descr="Texto&#10;&#10;Descripción generada automáticamente con confianza media">
              <a:extLst>
                <a:ext uri="{FF2B5EF4-FFF2-40B4-BE49-F238E27FC236}">
                  <a16:creationId xmlns:a16="http://schemas.microsoft.com/office/drawing/2014/main" id="{E2DC18C4-0667-B141-DB6E-A6535C733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15544" y="2741546"/>
              <a:ext cx="1560000" cy="720000"/>
            </a:xfrm>
            <a:prstGeom prst="rect">
              <a:avLst/>
            </a:prstGeom>
          </p:spPr>
        </p:pic>
        <p:pic>
          <p:nvPicPr>
            <p:cNvPr id="13" name="Imagen 12" descr="Icono&#10;&#10;Descripción generada automáticamente con confianza baja">
              <a:extLst>
                <a:ext uri="{FF2B5EF4-FFF2-40B4-BE49-F238E27FC236}">
                  <a16:creationId xmlns:a16="http://schemas.microsoft.com/office/drawing/2014/main" id="{941321C1-AEB0-639C-DC06-F196036D5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27587" y="2807441"/>
              <a:ext cx="610466" cy="630000"/>
            </a:xfrm>
            <a:prstGeom prst="rect">
              <a:avLst/>
            </a:prstGeom>
          </p:spPr>
        </p:pic>
        <p:pic>
          <p:nvPicPr>
            <p:cNvPr id="14" name="Imagen 13" descr="Imagen que contiene Diagrama&#10;&#10;Descripción generada automáticamente">
              <a:extLst>
                <a:ext uri="{FF2B5EF4-FFF2-40B4-BE49-F238E27FC236}">
                  <a16:creationId xmlns:a16="http://schemas.microsoft.com/office/drawing/2014/main" id="{9ADEE048-E3C4-75A6-51F5-FE70983EB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93931" y="2807441"/>
              <a:ext cx="1024764" cy="654105"/>
            </a:xfrm>
            <a:prstGeom prst="rect">
              <a:avLst/>
            </a:prstGeom>
          </p:spPr>
        </p:pic>
        <p:pic>
          <p:nvPicPr>
            <p:cNvPr id="15" name="Imagen 14" descr="Interfaz de usuario gráfica, Aplicación, Word&#10;&#10;Descripción generada automáticamente">
              <a:extLst>
                <a:ext uri="{FF2B5EF4-FFF2-40B4-BE49-F238E27FC236}">
                  <a16:creationId xmlns:a16="http://schemas.microsoft.com/office/drawing/2014/main" id="{F6B8A79A-DE73-F905-39EA-7108CBBF7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966903" y="2779271"/>
              <a:ext cx="2347552" cy="733610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862FC6C4-B492-2986-6D59-CAB6C7EB1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241455" y="2779271"/>
              <a:ext cx="937022" cy="779305"/>
            </a:xfrm>
            <a:prstGeom prst="rect">
              <a:avLst/>
            </a:prstGeom>
          </p:spPr>
        </p:pic>
      </p:grpSp>
      <p:pic>
        <p:nvPicPr>
          <p:cNvPr id="3" name="Imagen 2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1DC2A94B-A393-AB47-28F6-651A1839FA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06085" y="226224"/>
            <a:ext cx="1440000" cy="1440000"/>
          </a:xfrm>
          <a:prstGeom prst="rect">
            <a:avLst/>
          </a:prstGeom>
        </p:spPr>
      </p:pic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2E8DFACC-F345-8915-60E5-F3CD222E9FF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081" y="226224"/>
            <a:ext cx="1531004" cy="1440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CC62A1A-C8BC-0ACA-E775-C4C58A08E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7088" y="365126"/>
            <a:ext cx="9390529" cy="1325563"/>
          </a:xfrm>
        </p:spPr>
        <p:txBody>
          <a:bodyPr>
            <a:normAutofit/>
          </a:bodyPr>
          <a:lstStyle/>
          <a:p>
            <a:r>
              <a:rPr lang="es-CO" dirty="0" smtClean="0"/>
              <a:t>Las situaciones propuestas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20BE5C-83CE-D5F5-14FA-5A93ADB79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O" dirty="0" smtClean="0"/>
              <a:t>Desde </a:t>
            </a:r>
            <a:r>
              <a:rPr lang="es-CO" dirty="0" smtClean="0"/>
              <a:t>la historia de las matemáticas, investigadores </a:t>
            </a:r>
          </a:p>
          <a:p>
            <a:pPr algn="just"/>
            <a:r>
              <a:rPr lang="es-CO" dirty="0" smtClean="0"/>
              <a:t>Y docentes, los </a:t>
            </a:r>
            <a:r>
              <a:rPr lang="es-CO" dirty="0"/>
              <a:t>Lineamientos para </a:t>
            </a:r>
            <a:r>
              <a:rPr lang="es-CO" dirty="0" smtClean="0"/>
              <a:t>matemáticas (1998), </a:t>
            </a:r>
            <a:r>
              <a:rPr lang="es-CO" dirty="0"/>
              <a:t>son modificadas y </a:t>
            </a:r>
            <a:r>
              <a:rPr lang="es-CO" dirty="0" smtClean="0"/>
              <a:t>recreadas</a:t>
            </a:r>
            <a:br>
              <a:rPr lang="es-CO" dirty="0" smtClean="0"/>
            </a:br>
            <a:r>
              <a:rPr lang="es-CO" dirty="0" smtClean="0"/>
              <a:t>y o</a:t>
            </a:r>
            <a:r>
              <a:rPr lang="es-CO" i="1" dirty="0" smtClean="0"/>
              <a:t>tras </a:t>
            </a:r>
            <a:r>
              <a:rPr lang="es-CO" i="1" dirty="0"/>
              <a:t>son propuestas por los niños y niñas…</a:t>
            </a:r>
          </a:p>
          <a:p>
            <a:pPr algn="just"/>
            <a:r>
              <a:rPr lang="es-CO" dirty="0"/>
              <a:t>1. “Mis papás me dan $ 1000 diarios para mi descanso en la escuela. ¿Cuánto gastan mis padres para mi descanso en un año?” (</a:t>
            </a:r>
            <a:r>
              <a:rPr lang="es-CO" dirty="0" err="1"/>
              <a:t>Stefany</a:t>
            </a:r>
            <a:r>
              <a:rPr lang="es-CO" dirty="0"/>
              <a:t>, estudiante 6° ENSP. 2008).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0294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id="{94C2C662-8D3B-7694-AEE6-CA06861CAAF5}"/>
              </a:ext>
            </a:extLst>
          </p:cNvPr>
          <p:cNvGrpSpPr/>
          <p:nvPr/>
        </p:nvGrpSpPr>
        <p:grpSpPr>
          <a:xfrm>
            <a:off x="192152" y="6040970"/>
            <a:ext cx="13068170" cy="817030"/>
            <a:chOff x="110307" y="2741546"/>
            <a:chExt cx="13068170" cy="817030"/>
          </a:xfrm>
        </p:grpSpPr>
        <p:pic>
          <p:nvPicPr>
            <p:cNvPr id="7" name="Picture 6" descr="BIENESTAR UNIVERSITARIO">
              <a:extLst>
                <a:ext uri="{FF2B5EF4-FFF2-40B4-BE49-F238E27FC236}">
                  <a16:creationId xmlns:a16="http://schemas.microsoft.com/office/drawing/2014/main" id="{E6BB0A6D-1262-40F4-7F77-DAAFAD92A4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07" y="2792352"/>
              <a:ext cx="2025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Gestión Jurídica UNICAUCA">
              <a:extLst>
                <a:ext uri="{FF2B5EF4-FFF2-40B4-BE49-F238E27FC236}">
                  <a16:creationId xmlns:a16="http://schemas.microsoft.com/office/drawing/2014/main" id="{B4A3F34C-5D02-9B1C-53F2-E3E5155DD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4418" y="2741546"/>
              <a:ext cx="1529552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Universidad de Cartagena - Asociación Colombiana de Endodoncia">
              <a:extLst>
                <a:ext uri="{FF2B5EF4-FFF2-40B4-BE49-F238E27FC236}">
                  <a16:creationId xmlns:a16="http://schemas.microsoft.com/office/drawing/2014/main" id="{B48A937A-B226-7307-430E-1BA6385875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766" y="2792352"/>
              <a:ext cx="123465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Investigación - UCundinamarca">
              <a:extLst>
                <a:ext uri="{FF2B5EF4-FFF2-40B4-BE49-F238E27FC236}">
                  <a16:creationId xmlns:a16="http://schemas.microsoft.com/office/drawing/2014/main" id="{0AB1E3A7-DF08-206E-71C3-4A8DE2C384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25" r="25102"/>
            <a:stretch/>
          </p:blipFill>
          <p:spPr bwMode="auto">
            <a:xfrm>
              <a:off x="4885053" y="2831546"/>
              <a:ext cx="1059856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n 10" descr="Gráfico, Logotipo, Gráfico de proyección solar&#10;&#10;Descripción generada automáticamente">
              <a:extLst>
                <a:ext uri="{FF2B5EF4-FFF2-40B4-BE49-F238E27FC236}">
                  <a16:creationId xmlns:a16="http://schemas.microsoft.com/office/drawing/2014/main" id="{D5ADDCAE-1F9B-09FA-0FA3-275F2866C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51501" y="2741546"/>
              <a:ext cx="612000" cy="720000"/>
            </a:xfrm>
            <a:prstGeom prst="rect">
              <a:avLst/>
            </a:prstGeom>
          </p:spPr>
        </p:pic>
        <p:pic>
          <p:nvPicPr>
            <p:cNvPr id="12" name="Imagen 11" descr="Texto&#10;&#10;Descripción generada automáticamente con confianza media">
              <a:extLst>
                <a:ext uri="{FF2B5EF4-FFF2-40B4-BE49-F238E27FC236}">
                  <a16:creationId xmlns:a16="http://schemas.microsoft.com/office/drawing/2014/main" id="{E2DC18C4-0667-B141-DB6E-A6535C733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15544" y="2741546"/>
              <a:ext cx="1560000" cy="720000"/>
            </a:xfrm>
            <a:prstGeom prst="rect">
              <a:avLst/>
            </a:prstGeom>
          </p:spPr>
        </p:pic>
        <p:pic>
          <p:nvPicPr>
            <p:cNvPr id="13" name="Imagen 12" descr="Icono&#10;&#10;Descripción generada automáticamente con confianza baja">
              <a:extLst>
                <a:ext uri="{FF2B5EF4-FFF2-40B4-BE49-F238E27FC236}">
                  <a16:creationId xmlns:a16="http://schemas.microsoft.com/office/drawing/2014/main" id="{941321C1-AEB0-639C-DC06-F196036D5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27587" y="2807441"/>
              <a:ext cx="610466" cy="630000"/>
            </a:xfrm>
            <a:prstGeom prst="rect">
              <a:avLst/>
            </a:prstGeom>
          </p:spPr>
        </p:pic>
        <p:pic>
          <p:nvPicPr>
            <p:cNvPr id="14" name="Imagen 13" descr="Imagen que contiene Diagrama&#10;&#10;Descripción generada automáticamente">
              <a:extLst>
                <a:ext uri="{FF2B5EF4-FFF2-40B4-BE49-F238E27FC236}">
                  <a16:creationId xmlns:a16="http://schemas.microsoft.com/office/drawing/2014/main" id="{9ADEE048-E3C4-75A6-51F5-FE70983EB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93931" y="2807441"/>
              <a:ext cx="1024764" cy="654105"/>
            </a:xfrm>
            <a:prstGeom prst="rect">
              <a:avLst/>
            </a:prstGeom>
          </p:spPr>
        </p:pic>
        <p:pic>
          <p:nvPicPr>
            <p:cNvPr id="15" name="Imagen 14" descr="Interfaz de usuario gráfica, Aplicación, Word&#10;&#10;Descripción generada automáticamente">
              <a:extLst>
                <a:ext uri="{FF2B5EF4-FFF2-40B4-BE49-F238E27FC236}">
                  <a16:creationId xmlns:a16="http://schemas.microsoft.com/office/drawing/2014/main" id="{F6B8A79A-DE73-F905-39EA-7108CBBF7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966903" y="2779271"/>
              <a:ext cx="2347552" cy="733610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862FC6C4-B492-2986-6D59-CAB6C7EB1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241455" y="2779271"/>
              <a:ext cx="937022" cy="779305"/>
            </a:xfrm>
            <a:prstGeom prst="rect">
              <a:avLst/>
            </a:prstGeom>
          </p:spPr>
        </p:pic>
      </p:grpSp>
      <p:pic>
        <p:nvPicPr>
          <p:cNvPr id="3" name="Imagen 2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1DC2A94B-A393-AB47-28F6-651A1839FA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06085" y="226224"/>
            <a:ext cx="1440000" cy="1440000"/>
          </a:xfrm>
          <a:prstGeom prst="rect">
            <a:avLst/>
          </a:prstGeom>
        </p:spPr>
      </p:pic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2E8DFACC-F345-8915-60E5-F3CD222E9FF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081" y="226224"/>
            <a:ext cx="1531004" cy="1440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CC62A1A-C8BC-0ACA-E775-C4C58A08E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7088" y="365126"/>
            <a:ext cx="9390529" cy="645989"/>
          </a:xfrm>
        </p:spPr>
        <p:txBody>
          <a:bodyPr>
            <a:normAutofit fontScale="90000"/>
          </a:bodyPr>
          <a:lstStyle/>
          <a:p>
            <a:r>
              <a:rPr lang="es-CO" sz="2800" dirty="0" smtClean="0"/>
              <a:t>El color y las convenciones vuelven a clase de matemáticas…</a:t>
            </a:r>
            <a:endParaRPr lang="es-CO" sz="2800" dirty="0"/>
          </a:p>
        </p:txBody>
      </p:sp>
      <p:pic>
        <p:nvPicPr>
          <p:cNvPr id="19" name="Marcador de contenido 3"/>
          <p:cNvPicPr>
            <a:picLocks noGrp="1" noChangeAspect="1"/>
          </p:cNvPicPr>
          <p:nvPr>
            <p:ph idx="1"/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178169"/>
            <a:ext cx="7763608" cy="4634466"/>
          </a:xfrm>
        </p:spPr>
      </p:pic>
    </p:spTree>
    <p:extLst>
      <p:ext uri="{BB962C8B-B14F-4D97-AF65-F5344CB8AC3E}">
        <p14:creationId xmlns:p14="http://schemas.microsoft.com/office/powerpoint/2010/main" val="210272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LANTILLA DIAPOSITIVAS RUDE" id="{49B384C2-8C00-8641-8DE2-478E675D4233}" vid="{77A5B53B-9F7F-3B4F-B110-818D3DA1F5C3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DIAPOSITIVAS RUDE</Template>
  <TotalTime>209</TotalTime>
  <Words>802</Words>
  <Application>Microsoft Office PowerPoint</Application>
  <PresentationFormat>Personalizado</PresentationFormat>
  <Paragraphs>87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Cambria</vt:lpstr>
      <vt:lpstr>Times New Roman</vt:lpstr>
      <vt:lpstr>Tema de Office</vt:lpstr>
      <vt:lpstr>Presentación de PowerPoint</vt:lpstr>
      <vt:lpstr>Tres elementos se despliegan</vt:lpstr>
      <vt:lpstr> Tus expresiones y miedos nos comprometen a vencer inercias e iniciar otras pesquisas…  </vt:lpstr>
      <vt:lpstr>Voces profesorales…</vt:lpstr>
      <vt:lpstr>La comunicación en clase de matemáticas. </vt:lpstr>
      <vt:lpstr>Una perspectiva para la educación matemática. </vt:lpstr>
      <vt:lpstr>¿Qué elementos llevan los estudiantes del PFC, a las clases de matemáticas? Un lapicero y su celular…</vt:lpstr>
      <vt:lpstr>Las situaciones propuestas</vt:lpstr>
      <vt:lpstr>El color y las convenciones vuelven a clase de matemáticas…</vt:lpstr>
      <vt:lpstr>Presentación de PowerPoint</vt:lpstr>
      <vt:lpstr>Presentación de PowerPoint</vt:lpstr>
      <vt:lpstr>Presentación de PowerPoint</vt:lpstr>
      <vt:lpstr>LOS NIÑOS POR TANTEO  (INDUCTIVAMENTE)DESCUBREN QUE EL NÚMERO DE SALUDOS ES: 28. ENTRA EN JUEGO LA EXPLICACIÓN DOCENTE</vt:lpstr>
      <vt:lpstr>Presentación de PowerPoint</vt:lpstr>
      <vt:lpstr>Presentación de PowerPoint</vt:lpstr>
      <vt:lpstr>Presentación de PowerPoint</vt:lpstr>
      <vt:lpstr>El derecho de los niños y jovenes, no es sólo ir a la escuela.  Es propiciar las condiciones para desarrollar su personalidad, desde su interiodad en diàlogo con otros, su cultura y otras culturas… Muchas gracias.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USER</cp:lastModifiedBy>
  <cp:revision>34</cp:revision>
  <dcterms:created xsi:type="dcterms:W3CDTF">2024-09-22T11:43:35Z</dcterms:created>
  <dcterms:modified xsi:type="dcterms:W3CDTF">2024-10-05T01:00:01Z</dcterms:modified>
</cp:coreProperties>
</file>