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7" r:id="rId2"/>
    <p:sldId id="299" r:id="rId3"/>
    <p:sldId id="282" r:id="rId4"/>
    <p:sldId id="304" r:id="rId5"/>
    <p:sldId id="314" r:id="rId6"/>
    <p:sldId id="320" r:id="rId7"/>
    <p:sldId id="316" r:id="rId8"/>
    <p:sldId id="317" r:id="rId9"/>
    <p:sldId id="284" r:id="rId10"/>
    <p:sldId id="315" r:id="rId11"/>
    <p:sldId id="308" r:id="rId12"/>
    <p:sldId id="309" r:id="rId13"/>
    <p:sldId id="306" r:id="rId14"/>
    <p:sldId id="307" r:id="rId15"/>
    <p:sldId id="321" r:id="rId16"/>
    <p:sldId id="311" r:id="rId17"/>
    <p:sldId id="310" r:id="rId18"/>
    <p:sldId id="313" r:id="rId19"/>
    <p:sldId id="295" r:id="rId20"/>
  </p:sldIdLst>
  <p:sldSz cx="134524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58"/>
  </p:normalViewPr>
  <p:slideViewPr>
    <p:cSldViewPr snapToGrid="0">
      <p:cViewPr varScale="1">
        <p:scale>
          <a:sx n="58" d="100"/>
          <a:sy n="58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DISCO%20DATOS%201\ADOCTORADO%20UNIQUINDIO1\RESE&#209;AS%20CORREGIDAS\TABLA%20RESE&#209;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Hoja1!$C$21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Hoja1!$D$21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33-4A5A-BFE9-79BF0E9A5644}"/>
            </c:ext>
          </c:extLst>
        </c:ser>
        <c:ser>
          <c:idx val="1"/>
          <c:order val="1"/>
          <c:tx>
            <c:strRef>
              <c:f>Hoja1!$C$22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Hoja1!$D$22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33-4A5A-BFE9-79BF0E9A5644}"/>
            </c:ext>
          </c:extLst>
        </c:ser>
        <c:ser>
          <c:idx val="2"/>
          <c:order val="2"/>
          <c:tx>
            <c:strRef>
              <c:f>Hoja1!$C$23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Hoja1!$D$23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33-4A5A-BFE9-79BF0E9A5644}"/>
            </c:ext>
          </c:extLst>
        </c:ser>
        <c:ser>
          <c:idx val="3"/>
          <c:order val="3"/>
          <c:tx>
            <c:strRef>
              <c:f>Hoja1!$C$24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Hoja1!$D$24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33-4A5A-BFE9-79BF0E9A5644}"/>
            </c:ext>
          </c:extLst>
        </c:ser>
        <c:ser>
          <c:idx val="4"/>
          <c:order val="4"/>
          <c:tx>
            <c:strRef>
              <c:f>Hoja1!$C$25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Hoja1!$D$25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33-4A5A-BFE9-79BF0E9A5644}"/>
            </c:ext>
          </c:extLst>
        </c:ser>
        <c:ser>
          <c:idx val="5"/>
          <c:order val="5"/>
          <c:tx>
            <c:strRef>
              <c:f>Hoja1!$C$26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Hoja1!$D$26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133-4A5A-BFE9-79BF0E9A5644}"/>
            </c:ext>
          </c:extLst>
        </c:ser>
        <c:ser>
          <c:idx val="6"/>
          <c:order val="6"/>
          <c:tx>
            <c:strRef>
              <c:f>Hoja1!$C$27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ED7D3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Hoja1!$D$27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133-4A5A-BFE9-79BF0E9A5644}"/>
            </c:ext>
          </c:extLst>
        </c:ser>
        <c:ser>
          <c:idx val="7"/>
          <c:order val="7"/>
          <c:tx>
            <c:strRef>
              <c:f>Hoja1!$C$28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Hoja1!$D$28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133-4A5A-BFE9-79BF0E9A5644}"/>
            </c:ext>
          </c:extLst>
        </c:ser>
        <c:ser>
          <c:idx val="8"/>
          <c:order val="8"/>
          <c:tx>
            <c:strRef>
              <c:f>Hoja1!$C$29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Hoja1!$D$29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133-4A5A-BFE9-79BF0E9A5644}"/>
            </c:ext>
          </c:extLst>
        </c:ser>
        <c:ser>
          <c:idx val="9"/>
          <c:order val="9"/>
          <c:tx>
            <c:strRef>
              <c:f>Hoja1!$C$30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Hoja1!$D$30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133-4A5A-BFE9-79BF0E9A5644}"/>
            </c:ext>
          </c:extLst>
        </c:ser>
        <c:ser>
          <c:idx val="10"/>
          <c:order val="10"/>
          <c:tx>
            <c:strRef>
              <c:f>Hoja1!$C$31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Hoja1!$D$31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133-4A5A-BFE9-79BF0E9A5644}"/>
            </c:ext>
          </c:extLst>
        </c:ser>
        <c:ser>
          <c:idx val="11"/>
          <c:order val="11"/>
          <c:tx>
            <c:strRef>
              <c:f>Hoja1!$C$32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Hoja1!$D$32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133-4A5A-BFE9-79BF0E9A5644}"/>
            </c:ext>
          </c:extLst>
        </c:ser>
        <c:ser>
          <c:idx val="12"/>
          <c:order val="12"/>
          <c:tx>
            <c:strRef>
              <c:f>Hoja1!$C$33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Hoja1!$D$33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133-4A5A-BFE9-79BF0E9A5644}"/>
            </c:ext>
          </c:extLst>
        </c:ser>
        <c:ser>
          <c:idx val="13"/>
          <c:order val="13"/>
          <c:tx>
            <c:strRef>
              <c:f>Hoja1!$C$34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Hoja1!$D$34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133-4A5A-BFE9-79BF0E9A56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92518880"/>
        <c:axId val="592516912"/>
      </c:barChart>
      <c:catAx>
        <c:axId val="592518880"/>
        <c:scaling>
          <c:orientation val="minMax"/>
        </c:scaling>
        <c:delete val="1"/>
        <c:axPos val="b"/>
        <c:majorTickMark val="none"/>
        <c:minorTickMark val="none"/>
        <c:tickLblPos val="nextTo"/>
        <c:crossAx val="592516912"/>
        <c:crosses val="autoZero"/>
        <c:auto val="1"/>
        <c:lblAlgn val="ctr"/>
        <c:lblOffset val="100"/>
        <c:noMultiLvlLbl val="0"/>
      </c:catAx>
      <c:valAx>
        <c:axId val="59251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9251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ED7D31"/>
      </a:solidFill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250587097665421"/>
          <c:y val="3.2934611434440264E-2"/>
          <c:w val="0.66740002762812534"/>
          <c:h val="0.9670653885655597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A1-4DFC-B95D-9F2688287D06}"/>
              </c:ext>
            </c:extLst>
          </c:dPt>
          <c:dPt>
            <c:idx val="1"/>
            <c:bubble3D val="0"/>
            <c:spPr>
              <a:solidFill>
                <a:srgbClr val="F097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A1-4DFC-B95D-9F2688287D0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7A1-4DFC-B95D-9F2688287D0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7A1-4DFC-B95D-9F2688287D0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7A1-4DFC-B95D-9F2688287D0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7A1-4DFC-B95D-9F2688287D06}"/>
              </c:ext>
            </c:extLst>
          </c:dPt>
          <c:dPt>
            <c:idx val="6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7A1-4DFC-B95D-9F2688287D06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7A1-4DFC-B95D-9F2688287D06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7A1-4DFC-B95D-9F2688287D06}"/>
              </c:ext>
            </c:extLst>
          </c:dPt>
          <c:dPt>
            <c:idx val="9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7A1-4DFC-B95D-9F2688287D06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080160320641281E-2"/>
                      <c:h val="0.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7A1-4DFC-B95D-9F2688287D06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056112224448898E-2"/>
                      <c:h val="6.33333333333333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7A1-4DFC-B95D-9F2688287D06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0060120240480961E-2"/>
                      <c:h val="6.33333333333333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7A1-4DFC-B95D-9F2688287D06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056112224448898E-2"/>
                      <c:h val="6.33333333333333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17A1-4DFC-B95D-9F2688287D06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404141616566465E-2"/>
                      <c:h val="0.17111111111111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17A1-4DFC-B95D-9F2688287D06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056112224448898E-2"/>
                      <c:h val="6.33333333333333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7A1-4DFC-B95D-9F2688287D06}"/>
                </c:ext>
              </c:extLst>
            </c:dLbl>
            <c:dLbl>
              <c:idx val="6"/>
              <c:layout>
                <c:manualLayout>
                  <c:x val="4.3077972418483004E-2"/>
                  <c:y val="0.176666666666666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542591900105151E-2"/>
                      <c:h val="0.20111111111111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17A1-4DFC-B95D-9F2688287D06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056112224448898E-2"/>
                      <c:h val="6.33333333333333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17A1-4DFC-B95D-9F2688287D06}"/>
                </c:ext>
              </c:extLst>
            </c:dLbl>
            <c:dLbl>
              <c:idx val="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056112224448898E-2"/>
                      <c:h val="6.33333333333333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17A1-4DFC-B95D-9F2688287D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0" tIns="0" rIns="0" bIns="0" anchor="t" anchorCtr="0">
                <a:no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Hoja1!$C$5:$C$14</c:f>
              <c:strCache>
                <c:ptCount val="10"/>
                <c:pt idx="0">
                  <c:v>España</c:v>
                </c:pt>
                <c:pt idx="1">
                  <c:v>Mexico</c:v>
                </c:pt>
                <c:pt idx="2">
                  <c:v>Brasil</c:v>
                </c:pt>
                <c:pt idx="3">
                  <c:v>Panamá</c:v>
                </c:pt>
                <c:pt idx="4">
                  <c:v>Ecuador</c:v>
                </c:pt>
                <c:pt idx="5">
                  <c:v>Chile</c:v>
                </c:pt>
                <c:pt idx="6">
                  <c:v>Venezuela</c:v>
                </c:pt>
                <c:pt idx="7">
                  <c:v>Cuba</c:v>
                </c:pt>
                <c:pt idx="8">
                  <c:v>Perú </c:v>
                </c:pt>
                <c:pt idx="9">
                  <c:v>Colombia</c:v>
                </c:pt>
              </c:strCache>
            </c:strRef>
          </c:cat>
          <c:val>
            <c:numRef>
              <c:f>Hoja1!$D$5:$D$14</c:f>
              <c:numCache>
                <c:formatCode>General</c:formatCode>
                <c:ptCount val="10"/>
                <c:pt idx="0">
                  <c:v>19</c:v>
                </c:pt>
                <c:pt idx="1">
                  <c:v>7</c:v>
                </c:pt>
                <c:pt idx="2">
                  <c:v>7</c:v>
                </c:pt>
                <c:pt idx="3">
                  <c:v>3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7A1-4DFC-B95D-9F2688287D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278132338720819"/>
          <c:y val="0.10271482369051695"/>
          <c:w val="0.19037657134963396"/>
          <c:h val="0.7641355700102706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642651-410B-4322-8CE3-BA330EEE44E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14C42979-C762-49B3-8D87-E9D92A6864A6}">
      <dgm:prSet custT="1"/>
      <dgm:spPr/>
      <dgm:t>
        <a:bodyPr/>
        <a:lstStyle/>
        <a:p>
          <a:r>
            <a:rPr lang="es-ES" sz="2800" b="0" i="0" dirty="0">
              <a:solidFill>
                <a:schemeClr val="tx1"/>
              </a:solidFill>
            </a:rPr>
            <a:t>¿Desde </a:t>
          </a:r>
          <a:r>
            <a:rPr lang="es-CO" sz="2800" b="0" i="0" dirty="0">
              <a:solidFill>
                <a:schemeClr val="tx1"/>
              </a:solidFill>
            </a:rPr>
            <a:t>qué fundamentos pedagógico-didácticos y normativos es posible estructurar un programa de formación docente que propicie el desarrollo de la escritura de estudiantes con discapacidad intelectual? </a:t>
          </a:r>
          <a:endParaRPr lang="es-CO" sz="2800" dirty="0">
            <a:solidFill>
              <a:schemeClr val="tx1"/>
            </a:solidFill>
          </a:endParaRPr>
        </a:p>
      </dgm:t>
    </dgm:pt>
    <dgm:pt modelId="{5E5268D9-D31D-4A04-8859-50290C04B4A1}" type="parTrans" cxnId="{161FEE74-6817-46B9-9272-0A7CDB3CF38D}">
      <dgm:prSet/>
      <dgm:spPr/>
      <dgm:t>
        <a:bodyPr/>
        <a:lstStyle/>
        <a:p>
          <a:endParaRPr lang="es-CO"/>
        </a:p>
      </dgm:t>
    </dgm:pt>
    <dgm:pt modelId="{4F3F6AA1-9F2B-4E8E-B8B8-B8ED09F549E8}" type="sibTrans" cxnId="{161FEE74-6817-46B9-9272-0A7CDB3CF38D}">
      <dgm:prSet/>
      <dgm:spPr/>
      <dgm:t>
        <a:bodyPr/>
        <a:lstStyle/>
        <a:p>
          <a:endParaRPr lang="es-CO"/>
        </a:p>
      </dgm:t>
    </dgm:pt>
    <dgm:pt modelId="{8169A805-AE2B-4C91-B8BF-988A72582831}" type="pres">
      <dgm:prSet presAssocID="{C7642651-410B-4322-8CE3-BA330EEE44EE}" presName="Name0" presStyleCnt="0">
        <dgm:presLayoutVars>
          <dgm:dir/>
          <dgm:resizeHandles val="exact"/>
        </dgm:presLayoutVars>
      </dgm:prSet>
      <dgm:spPr/>
    </dgm:pt>
    <dgm:pt modelId="{C336A5D1-8747-497C-A419-39B0C18F9528}" type="pres">
      <dgm:prSet presAssocID="{C7642651-410B-4322-8CE3-BA330EEE44EE}" presName="fgShape" presStyleLbl="fgShp" presStyleIdx="0" presStyleCnt="1" custLinFactNeighborX="244" custLinFactNeighborY="18497"/>
      <dgm:spPr/>
    </dgm:pt>
    <dgm:pt modelId="{00DB41AE-02CF-4644-9B9B-0B631C86AF12}" type="pres">
      <dgm:prSet presAssocID="{C7642651-410B-4322-8CE3-BA330EEE44EE}" presName="linComp" presStyleCnt="0"/>
      <dgm:spPr/>
    </dgm:pt>
    <dgm:pt modelId="{F916C38C-3821-4089-88BE-7DA3CA1004DA}" type="pres">
      <dgm:prSet presAssocID="{14C42979-C762-49B3-8D87-E9D92A6864A6}" presName="compNode" presStyleCnt="0"/>
      <dgm:spPr/>
    </dgm:pt>
    <dgm:pt modelId="{1944794D-56CA-4584-987A-47AE9D0EA021}" type="pres">
      <dgm:prSet presAssocID="{14C42979-C762-49B3-8D87-E9D92A6864A6}" presName="bkgdShape" presStyleLbl="node1" presStyleIdx="0" presStyleCnt="1" custLinFactNeighborX="-303" custLinFactNeighborY="1271"/>
      <dgm:spPr/>
    </dgm:pt>
    <dgm:pt modelId="{E23A343C-3957-4E21-BCE4-57D40F2A67FE}" type="pres">
      <dgm:prSet presAssocID="{14C42979-C762-49B3-8D87-E9D92A6864A6}" presName="nodeTx" presStyleLbl="node1" presStyleIdx="0" presStyleCnt="1">
        <dgm:presLayoutVars>
          <dgm:bulletEnabled val="1"/>
        </dgm:presLayoutVars>
      </dgm:prSet>
      <dgm:spPr/>
    </dgm:pt>
    <dgm:pt modelId="{4FEEBF10-5706-4832-BC35-AEB1492CDCF1}" type="pres">
      <dgm:prSet presAssocID="{14C42979-C762-49B3-8D87-E9D92A6864A6}" presName="invisiNode" presStyleLbl="node1" presStyleIdx="0" presStyleCnt="1"/>
      <dgm:spPr/>
    </dgm:pt>
    <dgm:pt modelId="{1F0664AB-A9F0-4BEF-8079-49CD4FFB0C0D}" type="pres">
      <dgm:prSet presAssocID="{14C42979-C762-49B3-8D87-E9D92A6864A6}" presName="imagNode" presStyleLbl="fgImgPlace1" presStyleIdx="0" presStyleCnt="1" custScaleX="116027" custScaleY="108503" custLinFactNeighborX="3667" custLinFactNeighborY="-1206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</dgm:ptLst>
  <dgm:cxnLst>
    <dgm:cxn modelId="{A3E76C28-36FB-4966-8F14-34D9D5AC5682}" type="presOf" srcId="{14C42979-C762-49B3-8D87-E9D92A6864A6}" destId="{1944794D-56CA-4584-987A-47AE9D0EA021}" srcOrd="0" destOrd="0" presId="urn:microsoft.com/office/officeart/2005/8/layout/hList7"/>
    <dgm:cxn modelId="{161FEE74-6817-46B9-9272-0A7CDB3CF38D}" srcId="{C7642651-410B-4322-8CE3-BA330EEE44EE}" destId="{14C42979-C762-49B3-8D87-E9D92A6864A6}" srcOrd="0" destOrd="0" parTransId="{5E5268D9-D31D-4A04-8859-50290C04B4A1}" sibTransId="{4F3F6AA1-9F2B-4E8E-B8B8-B8ED09F549E8}"/>
    <dgm:cxn modelId="{EFEFECEB-8C2B-43B1-95DF-70A178CB7B92}" type="presOf" srcId="{14C42979-C762-49B3-8D87-E9D92A6864A6}" destId="{E23A343C-3957-4E21-BCE4-57D40F2A67FE}" srcOrd="1" destOrd="0" presId="urn:microsoft.com/office/officeart/2005/8/layout/hList7"/>
    <dgm:cxn modelId="{5A01CDF2-6D17-4B38-8971-FB507E03F16B}" type="presOf" srcId="{C7642651-410B-4322-8CE3-BA330EEE44EE}" destId="{8169A805-AE2B-4C91-B8BF-988A72582831}" srcOrd="0" destOrd="0" presId="urn:microsoft.com/office/officeart/2005/8/layout/hList7"/>
    <dgm:cxn modelId="{45936893-6BD8-4162-9E49-4BF95425FD47}" type="presParOf" srcId="{8169A805-AE2B-4C91-B8BF-988A72582831}" destId="{C336A5D1-8747-497C-A419-39B0C18F9528}" srcOrd="0" destOrd="0" presId="urn:microsoft.com/office/officeart/2005/8/layout/hList7"/>
    <dgm:cxn modelId="{372A8D4A-9CCC-44A4-B7D5-7ED7D5B990F0}" type="presParOf" srcId="{8169A805-AE2B-4C91-B8BF-988A72582831}" destId="{00DB41AE-02CF-4644-9B9B-0B631C86AF12}" srcOrd="1" destOrd="0" presId="urn:microsoft.com/office/officeart/2005/8/layout/hList7"/>
    <dgm:cxn modelId="{CF95911D-22E1-404C-98ED-34468D8FE0A7}" type="presParOf" srcId="{00DB41AE-02CF-4644-9B9B-0B631C86AF12}" destId="{F916C38C-3821-4089-88BE-7DA3CA1004DA}" srcOrd="0" destOrd="0" presId="urn:microsoft.com/office/officeart/2005/8/layout/hList7"/>
    <dgm:cxn modelId="{7B36C018-EAF8-481B-AB94-D43DE8A1AC12}" type="presParOf" srcId="{F916C38C-3821-4089-88BE-7DA3CA1004DA}" destId="{1944794D-56CA-4584-987A-47AE9D0EA021}" srcOrd="0" destOrd="0" presId="urn:microsoft.com/office/officeart/2005/8/layout/hList7"/>
    <dgm:cxn modelId="{06B87DF0-6B81-4E5A-ACE9-F7DD84E39A90}" type="presParOf" srcId="{F916C38C-3821-4089-88BE-7DA3CA1004DA}" destId="{E23A343C-3957-4E21-BCE4-57D40F2A67FE}" srcOrd="1" destOrd="0" presId="urn:microsoft.com/office/officeart/2005/8/layout/hList7"/>
    <dgm:cxn modelId="{EC4FEBDA-E6E9-464E-AE7C-0BC6AD5EC79B}" type="presParOf" srcId="{F916C38C-3821-4089-88BE-7DA3CA1004DA}" destId="{4FEEBF10-5706-4832-BC35-AEB1492CDCF1}" srcOrd="2" destOrd="0" presId="urn:microsoft.com/office/officeart/2005/8/layout/hList7"/>
    <dgm:cxn modelId="{56E69968-D9FD-4117-BD40-938E1C10434B}" type="presParOf" srcId="{F916C38C-3821-4089-88BE-7DA3CA1004DA}" destId="{1F0664AB-A9F0-4BEF-8079-49CD4FFB0C0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AC31B8-99E6-4077-A805-2903838F0D97}" type="doc">
      <dgm:prSet loTypeId="urn:microsoft.com/office/officeart/2005/8/layout/arrow2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571F3DFB-6162-4632-9EF8-8E18F2B75D7A}">
      <dgm:prSet custT="1"/>
      <dgm:spPr/>
      <dgm:t>
        <a:bodyPr/>
        <a:lstStyle/>
        <a:p>
          <a:pPr algn="ctr"/>
          <a:r>
            <a:rPr lang="es-ES_tradnl" sz="1600" b="1" dirty="0">
              <a:effectLst/>
              <a:latin typeface="Century Gothic" panose="020B0502020202020204" pitchFamily="34" charset="0"/>
            </a:rPr>
            <a:t>FASE VI       </a:t>
          </a:r>
          <a:r>
            <a:rPr lang="es-ES_tradnl" sz="1600" dirty="0">
              <a:effectLst/>
              <a:latin typeface="Century Gothic" panose="020B0502020202020204" pitchFamily="34" charset="0"/>
            </a:rPr>
            <a:t> </a:t>
          </a:r>
          <a:r>
            <a:rPr lang="es-CO" sz="1600" dirty="0">
              <a:latin typeface="Century Gothic" panose="020B0502020202020204" pitchFamily="34" charset="0"/>
            </a:rPr>
            <a:t>Diseño de una propuesta de intervención </a:t>
          </a:r>
        </a:p>
      </dgm:t>
    </dgm:pt>
    <dgm:pt modelId="{8CEFE78A-044A-4AC5-AD6B-700C58AAE47F}" type="parTrans" cxnId="{F6A4039E-A031-4184-AC28-5B6D84242EE2}">
      <dgm:prSet/>
      <dgm:spPr/>
      <dgm:t>
        <a:bodyPr/>
        <a:lstStyle/>
        <a:p>
          <a:endParaRPr lang="es-CO"/>
        </a:p>
      </dgm:t>
    </dgm:pt>
    <dgm:pt modelId="{3D54BBD9-4544-4083-847B-6A4A1996B5A2}" type="sibTrans" cxnId="{F6A4039E-A031-4184-AC28-5B6D84242EE2}">
      <dgm:prSet/>
      <dgm:spPr/>
      <dgm:t>
        <a:bodyPr/>
        <a:lstStyle/>
        <a:p>
          <a:endParaRPr lang="es-CO"/>
        </a:p>
      </dgm:t>
    </dgm:pt>
    <dgm:pt modelId="{830F87C1-6A42-41D7-956C-7619C1B074A4}">
      <dgm:prSet custT="1"/>
      <dgm:spPr/>
      <dgm:t>
        <a:bodyPr/>
        <a:lstStyle/>
        <a:p>
          <a:pPr algn="ctr"/>
          <a:r>
            <a:rPr lang="es-ES_tradnl" sz="1600" b="1" dirty="0">
              <a:effectLst/>
              <a:latin typeface="Century Gothic" panose="020B0502020202020204" pitchFamily="34" charset="0"/>
            </a:rPr>
            <a:t>FASE VII</a:t>
          </a:r>
        </a:p>
        <a:p>
          <a:pPr algn="ctr"/>
          <a:r>
            <a:rPr lang="es-ES_tradnl" sz="1600" dirty="0">
              <a:effectLst/>
              <a:latin typeface="Century Gothic" panose="020B0502020202020204" pitchFamily="34" charset="0"/>
            </a:rPr>
            <a:t> </a:t>
          </a:r>
          <a:r>
            <a:rPr lang="es-CO" sz="1600" dirty="0">
              <a:latin typeface="Century Gothic" panose="020B0502020202020204" pitchFamily="34" charset="0"/>
            </a:rPr>
            <a:t>Desarrollo de una propuesta de intervención </a:t>
          </a:r>
        </a:p>
      </dgm:t>
    </dgm:pt>
    <dgm:pt modelId="{70D3DC2A-CD0F-4FB9-B84A-2BA87543A3ED}" type="parTrans" cxnId="{B2BD2491-6DDC-4635-8DEF-8F443CBD0296}">
      <dgm:prSet/>
      <dgm:spPr/>
      <dgm:t>
        <a:bodyPr/>
        <a:lstStyle/>
        <a:p>
          <a:endParaRPr lang="es-CO"/>
        </a:p>
      </dgm:t>
    </dgm:pt>
    <dgm:pt modelId="{AE912DC6-C529-4A37-AF3D-D70C748F2657}" type="sibTrans" cxnId="{B2BD2491-6DDC-4635-8DEF-8F443CBD0296}">
      <dgm:prSet/>
      <dgm:spPr/>
      <dgm:t>
        <a:bodyPr/>
        <a:lstStyle/>
        <a:p>
          <a:endParaRPr lang="es-CO"/>
        </a:p>
      </dgm:t>
    </dgm:pt>
    <dgm:pt modelId="{8842841C-51A1-4A98-AA79-48332814C735}">
      <dgm:prSet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r>
            <a:rPr lang="es-ES_tradnl" sz="1600" b="1" kern="1200" dirty="0">
              <a:effectLst/>
              <a:latin typeface="Century Gothic" panose="020B0502020202020204" pitchFamily="34" charset="0"/>
            </a:rPr>
            <a:t>FASE VIII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CO" sz="1600" kern="1200" dirty="0">
              <a:effectLst/>
              <a:latin typeface="Century Gothic" panose="020B0502020202020204" pitchFamily="34" charset="0"/>
              <a:ea typeface="+mn-ea"/>
              <a:cs typeface="+mn-cs"/>
            </a:rPr>
            <a:t>Observación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CO" sz="1600" kern="1200" dirty="0">
              <a:effectLst/>
              <a:latin typeface="Century Gothic" panose="020B0502020202020204" pitchFamily="34" charset="0"/>
              <a:ea typeface="+mn-ea"/>
              <a:cs typeface="+mn-cs"/>
            </a:rPr>
            <a:t> y registro</a:t>
          </a:r>
        </a:p>
      </dgm:t>
    </dgm:pt>
    <dgm:pt modelId="{0C7CA863-E534-463F-A490-55C4C5087DFF}" type="parTrans" cxnId="{9D6FFD50-7A54-4EF2-A06D-813ED5C7E339}">
      <dgm:prSet/>
      <dgm:spPr/>
      <dgm:t>
        <a:bodyPr/>
        <a:lstStyle/>
        <a:p>
          <a:endParaRPr lang="es-CO"/>
        </a:p>
      </dgm:t>
    </dgm:pt>
    <dgm:pt modelId="{BB336D74-4D0F-4782-B560-E48B9D864677}" type="sibTrans" cxnId="{9D6FFD50-7A54-4EF2-A06D-813ED5C7E339}">
      <dgm:prSet/>
      <dgm:spPr/>
      <dgm:t>
        <a:bodyPr/>
        <a:lstStyle/>
        <a:p>
          <a:endParaRPr lang="es-CO"/>
        </a:p>
      </dgm:t>
    </dgm:pt>
    <dgm:pt modelId="{33FEA7DB-84B2-4C60-97B6-95667B863B24}">
      <dgm:prSet custT="1"/>
      <dgm:spPr/>
      <dgm:t>
        <a:bodyPr/>
        <a:lstStyle/>
        <a:p>
          <a:pPr algn="ctr"/>
          <a:r>
            <a:rPr lang="es-ES_tradnl" sz="1600" b="1" kern="1200" dirty="0">
              <a:effectLst/>
              <a:latin typeface="Century Gothic" panose="020B0502020202020204" pitchFamily="34" charset="0"/>
            </a:rPr>
            <a:t>FASE IX </a:t>
          </a:r>
          <a:r>
            <a:rPr lang="es-CO" sz="1600" kern="1200" dirty="0">
              <a:effectLst/>
              <a:latin typeface="Century Gothic" panose="020B0502020202020204" pitchFamily="34" charset="0"/>
              <a:ea typeface="+mn-ea"/>
              <a:cs typeface="+mn-cs"/>
            </a:rPr>
            <a:t>Descripción de resultados obtenidos </a:t>
          </a:r>
          <a:endParaRPr lang="en-US" sz="1600" kern="1200" dirty="0">
            <a:effectLst/>
            <a:latin typeface="Century Gothic" panose="020B0502020202020204" pitchFamily="34" charset="0"/>
            <a:ea typeface="+mn-ea"/>
            <a:cs typeface="+mn-cs"/>
          </a:endParaRPr>
        </a:p>
      </dgm:t>
    </dgm:pt>
    <dgm:pt modelId="{0A8E1E37-401E-4B1E-9FD8-0375739E9D6D}" type="parTrans" cxnId="{390EA6EC-E4CE-46E2-BFA1-5D8A35B3F8D6}">
      <dgm:prSet/>
      <dgm:spPr/>
      <dgm:t>
        <a:bodyPr/>
        <a:lstStyle/>
        <a:p>
          <a:endParaRPr lang="es-CO"/>
        </a:p>
      </dgm:t>
    </dgm:pt>
    <dgm:pt modelId="{97A03F5C-0239-451B-9E48-EEA1D9CF9F67}" type="sibTrans" cxnId="{390EA6EC-E4CE-46E2-BFA1-5D8A35B3F8D6}">
      <dgm:prSet/>
      <dgm:spPr/>
      <dgm:t>
        <a:bodyPr/>
        <a:lstStyle/>
        <a:p>
          <a:endParaRPr lang="es-CO"/>
        </a:p>
      </dgm:t>
    </dgm:pt>
    <dgm:pt modelId="{7DA1ED32-3345-4618-A53B-5EE28B21BA4E}">
      <dgm:prSet custT="1"/>
      <dgm:spPr/>
      <dgm:t>
        <a:bodyPr/>
        <a:lstStyle/>
        <a:p>
          <a:pPr algn="ctr"/>
          <a:r>
            <a:rPr lang="es-ES_tradnl" sz="1600" b="1" kern="1200" dirty="0">
              <a:effectLst/>
              <a:latin typeface="Century Gothic" panose="020B0502020202020204" pitchFamily="34" charset="0"/>
            </a:rPr>
            <a:t>FASE X </a:t>
          </a:r>
          <a:r>
            <a:rPr lang="es-CO" sz="1600" kern="1200" dirty="0">
              <a:effectLst/>
              <a:latin typeface="Century Gothic" panose="020B0502020202020204" pitchFamily="34" charset="0"/>
              <a:ea typeface="+mn-ea"/>
              <a:cs typeface="+mn-cs"/>
            </a:rPr>
            <a:t>Conclusiones y recomendaciones </a:t>
          </a:r>
          <a:endParaRPr lang="en-US" sz="1600" kern="1200" dirty="0">
            <a:effectLst/>
            <a:latin typeface="Century Gothic" panose="020B0502020202020204" pitchFamily="34" charset="0"/>
            <a:ea typeface="+mn-ea"/>
            <a:cs typeface="+mn-cs"/>
          </a:endParaRPr>
        </a:p>
      </dgm:t>
    </dgm:pt>
    <dgm:pt modelId="{CFCF39B0-F81B-47EA-8C17-FBC798C5BAD0}" type="parTrans" cxnId="{7C1E99B5-17B8-48BA-850C-3207B7BAA7D8}">
      <dgm:prSet/>
      <dgm:spPr/>
      <dgm:t>
        <a:bodyPr/>
        <a:lstStyle/>
        <a:p>
          <a:endParaRPr lang="es-CO"/>
        </a:p>
      </dgm:t>
    </dgm:pt>
    <dgm:pt modelId="{D6FB3C38-A2E4-4B43-8E5F-85CE3DAC4A9D}" type="sibTrans" cxnId="{7C1E99B5-17B8-48BA-850C-3207B7BAA7D8}">
      <dgm:prSet/>
      <dgm:spPr/>
      <dgm:t>
        <a:bodyPr/>
        <a:lstStyle/>
        <a:p>
          <a:endParaRPr lang="es-CO"/>
        </a:p>
      </dgm:t>
    </dgm:pt>
    <dgm:pt modelId="{BB869E41-4BB8-4674-B37B-401CF36CD2A0}" type="pres">
      <dgm:prSet presAssocID="{E1AC31B8-99E6-4077-A805-2903838F0D97}" presName="arrowDiagram" presStyleCnt="0">
        <dgm:presLayoutVars>
          <dgm:chMax val="5"/>
          <dgm:dir/>
          <dgm:resizeHandles val="exact"/>
        </dgm:presLayoutVars>
      </dgm:prSet>
      <dgm:spPr/>
    </dgm:pt>
    <dgm:pt modelId="{806E9EEF-A116-403D-8C22-9074EA6B64D3}" type="pres">
      <dgm:prSet presAssocID="{E1AC31B8-99E6-4077-A805-2903838F0D97}" presName="arrow" presStyleLbl="bgShp" presStyleIdx="0" presStyleCnt="1" custAng="10800000" custScaleX="98349" custScaleY="66600" custLinFactNeighborX="-5654" custLinFactNeighborY="18191"/>
      <dgm:spPr/>
    </dgm:pt>
    <dgm:pt modelId="{5B74123E-F159-4211-930D-13726BA1850C}" type="pres">
      <dgm:prSet presAssocID="{E1AC31B8-99E6-4077-A805-2903838F0D97}" presName="arrowDiagram5" presStyleCnt="0"/>
      <dgm:spPr/>
    </dgm:pt>
    <dgm:pt modelId="{8E43D2F2-0B8A-47A6-9BF3-2690A88446EA}" type="pres">
      <dgm:prSet presAssocID="{571F3DFB-6162-4632-9EF8-8E18F2B75D7A}" presName="bullet5a" presStyleLbl="node1" presStyleIdx="0" presStyleCnt="5" custScaleX="233840" custScaleY="210557" custLinFactX="100000" custLinFactY="61357" custLinFactNeighborX="124526" custLinFactNeighborY="100000"/>
      <dgm:spPr/>
    </dgm:pt>
    <dgm:pt modelId="{D9D01205-08B1-4993-B9AF-F912C85E4575}" type="pres">
      <dgm:prSet presAssocID="{571F3DFB-6162-4632-9EF8-8E18F2B75D7A}" presName="textBox5a" presStyleLbl="revTx" presStyleIdx="0" presStyleCnt="5" custScaleX="148625" custScaleY="74755" custLinFactX="235689" custLinFactY="-7962" custLinFactNeighborX="300000" custLinFactNeighborY="-100000">
        <dgm:presLayoutVars>
          <dgm:bulletEnabled val="1"/>
        </dgm:presLayoutVars>
      </dgm:prSet>
      <dgm:spPr/>
    </dgm:pt>
    <dgm:pt modelId="{A4494974-C1B2-4543-AC9B-23B058D9F493}" type="pres">
      <dgm:prSet presAssocID="{830F87C1-6A42-41D7-956C-7619C1B074A4}" presName="bullet5b" presStyleLbl="node1" presStyleIdx="1" presStyleCnt="5" custScaleX="151720" custScaleY="137746" custLinFactX="100000" custLinFactY="153224" custLinFactNeighborX="174677" custLinFactNeighborY="200000"/>
      <dgm:spPr/>
    </dgm:pt>
    <dgm:pt modelId="{5DAFF34F-CC12-4DED-B7D7-0212B2387BC3}" type="pres">
      <dgm:prSet presAssocID="{830F87C1-6A42-41D7-956C-7619C1B074A4}" presName="textBox5b" presStyleLbl="revTx" presStyleIdx="1" presStyleCnt="5" custScaleX="160088" custScaleY="57866" custLinFactX="100000" custLinFactNeighborX="142000" custLinFactNeighborY="-416">
        <dgm:presLayoutVars>
          <dgm:bulletEnabled val="1"/>
        </dgm:presLayoutVars>
      </dgm:prSet>
      <dgm:spPr/>
    </dgm:pt>
    <dgm:pt modelId="{9BF96596-5081-4225-B0ED-EA8703BC3208}" type="pres">
      <dgm:prSet presAssocID="{8842841C-51A1-4A98-AA79-48332814C735}" presName="bullet5c" presStyleLbl="node1" presStyleIdx="2" presStyleCnt="5" custScaleX="103435" custLinFactX="100000" custLinFactY="151520" custLinFactNeighborX="184659" custLinFactNeighborY="200000"/>
      <dgm:spPr/>
    </dgm:pt>
    <dgm:pt modelId="{C656EA7F-3005-4793-B74C-705537F583FA}" type="pres">
      <dgm:prSet presAssocID="{8842841C-51A1-4A98-AA79-48332814C735}" presName="textBox5c" presStyleLbl="revTx" presStyleIdx="2" presStyleCnt="5" custScaleX="141598" custScaleY="30117" custLinFactNeighborX="14122" custLinFactNeighborY="25882">
        <dgm:presLayoutVars>
          <dgm:bulletEnabled val="1"/>
        </dgm:presLayoutVars>
      </dgm:prSet>
      <dgm:spPr/>
    </dgm:pt>
    <dgm:pt modelId="{3E90258E-AB0A-4D51-85C2-703763A50C9F}" type="pres">
      <dgm:prSet presAssocID="{33FEA7DB-84B2-4C60-97B6-95667B863B24}" presName="bullet5d" presStyleLbl="node1" presStyleIdx="3" presStyleCnt="5" custScaleX="84283" custScaleY="77734" custLinFactX="96330" custLinFactY="100000" custLinFactNeighborX="100000" custLinFactNeighborY="182078"/>
      <dgm:spPr/>
    </dgm:pt>
    <dgm:pt modelId="{06375826-C14A-4F47-BA8B-9392FB36D24B}" type="pres">
      <dgm:prSet presAssocID="{33FEA7DB-84B2-4C60-97B6-95667B863B24}" presName="textBox5d" presStyleLbl="revTx" presStyleIdx="3" presStyleCnt="5" custScaleX="111446" custScaleY="19718" custLinFactX="-83663" custLinFactNeighborX="-100000" custLinFactNeighborY="39695">
        <dgm:presLayoutVars>
          <dgm:bulletEnabled val="1"/>
        </dgm:presLayoutVars>
      </dgm:prSet>
      <dgm:spPr/>
    </dgm:pt>
    <dgm:pt modelId="{5FEB0A0B-4017-4F2F-9274-D9E2066583C7}" type="pres">
      <dgm:prSet presAssocID="{7DA1ED32-3345-4618-A53B-5EE28B21BA4E}" presName="bullet5e" presStyleLbl="node1" presStyleIdx="4" presStyleCnt="5" custScaleX="53162" custScaleY="54883" custLinFactY="73961" custLinFactNeighborX="60956" custLinFactNeighborY="100000"/>
      <dgm:spPr/>
    </dgm:pt>
    <dgm:pt modelId="{9C62A402-DD9A-4FF6-9C7C-E43CB24F691A}" type="pres">
      <dgm:prSet presAssocID="{7DA1ED32-3345-4618-A53B-5EE28B21BA4E}" presName="textBox5e" presStyleLbl="revTx" presStyleIdx="4" presStyleCnt="5" custScaleX="123310" custScaleY="18882" custLinFactX="-175809" custLinFactNeighborX="-200000" custLinFactNeighborY="47674">
        <dgm:presLayoutVars>
          <dgm:bulletEnabled val="1"/>
        </dgm:presLayoutVars>
      </dgm:prSet>
      <dgm:spPr/>
    </dgm:pt>
  </dgm:ptLst>
  <dgm:cxnLst>
    <dgm:cxn modelId="{74FC7306-AC46-4658-89E5-980EF1373CCA}" type="presOf" srcId="{33FEA7DB-84B2-4C60-97B6-95667B863B24}" destId="{06375826-C14A-4F47-BA8B-9392FB36D24B}" srcOrd="0" destOrd="0" presId="urn:microsoft.com/office/officeart/2005/8/layout/arrow2"/>
    <dgm:cxn modelId="{8C55EE20-CAB4-49E8-A4D9-0727BF2A6AD1}" type="presOf" srcId="{E1AC31B8-99E6-4077-A805-2903838F0D97}" destId="{BB869E41-4BB8-4674-B37B-401CF36CD2A0}" srcOrd="0" destOrd="0" presId="urn:microsoft.com/office/officeart/2005/8/layout/arrow2"/>
    <dgm:cxn modelId="{213C4831-941E-4BAE-BAC6-A9D2056E594C}" type="presOf" srcId="{571F3DFB-6162-4632-9EF8-8E18F2B75D7A}" destId="{D9D01205-08B1-4993-B9AF-F912C85E4575}" srcOrd="0" destOrd="0" presId="urn:microsoft.com/office/officeart/2005/8/layout/arrow2"/>
    <dgm:cxn modelId="{793AB537-1956-40B3-A789-CF7D941BFF95}" type="presOf" srcId="{830F87C1-6A42-41D7-956C-7619C1B074A4}" destId="{5DAFF34F-CC12-4DED-B7D7-0212B2387BC3}" srcOrd="0" destOrd="0" presId="urn:microsoft.com/office/officeart/2005/8/layout/arrow2"/>
    <dgm:cxn modelId="{9D6FFD50-7A54-4EF2-A06D-813ED5C7E339}" srcId="{E1AC31B8-99E6-4077-A805-2903838F0D97}" destId="{8842841C-51A1-4A98-AA79-48332814C735}" srcOrd="2" destOrd="0" parTransId="{0C7CA863-E534-463F-A490-55C4C5087DFF}" sibTransId="{BB336D74-4D0F-4782-B560-E48B9D864677}"/>
    <dgm:cxn modelId="{B2BD2491-6DDC-4635-8DEF-8F443CBD0296}" srcId="{E1AC31B8-99E6-4077-A805-2903838F0D97}" destId="{830F87C1-6A42-41D7-956C-7619C1B074A4}" srcOrd="1" destOrd="0" parTransId="{70D3DC2A-CD0F-4FB9-B84A-2BA87543A3ED}" sibTransId="{AE912DC6-C529-4A37-AF3D-D70C748F2657}"/>
    <dgm:cxn modelId="{F6A4039E-A031-4184-AC28-5B6D84242EE2}" srcId="{E1AC31B8-99E6-4077-A805-2903838F0D97}" destId="{571F3DFB-6162-4632-9EF8-8E18F2B75D7A}" srcOrd="0" destOrd="0" parTransId="{8CEFE78A-044A-4AC5-AD6B-700C58AAE47F}" sibTransId="{3D54BBD9-4544-4083-847B-6A4A1996B5A2}"/>
    <dgm:cxn modelId="{7C1E99B5-17B8-48BA-850C-3207B7BAA7D8}" srcId="{E1AC31B8-99E6-4077-A805-2903838F0D97}" destId="{7DA1ED32-3345-4618-A53B-5EE28B21BA4E}" srcOrd="4" destOrd="0" parTransId="{CFCF39B0-F81B-47EA-8C17-FBC798C5BAD0}" sibTransId="{D6FB3C38-A2E4-4B43-8E5F-85CE3DAC4A9D}"/>
    <dgm:cxn modelId="{34CBBBE7-5471-4173-BE1F-BED9FA2BDA26}" type="presOf" srcId="{8842841C-51A1-4A98-AA79-48332814C735}" destId="{C656EA7F-3005-4793-B74C-705537F583FA}" srcOrd="0" destOrd="0" presId="urn:microsoft.com/office/officeart/2005/8/layout/arrow2"/>
    <dgm:cxn modelId="{050D5AE8-1EE0-46AC-8156-EECBF5C98301}" type="presOf" srcId="{7DA1ED32-3345-4618-A53B-5EE28B21BA4E}" destId="{9C62A402-DD9A-4FF6-9C7C-E43CB24F691A}" srcOrd="0" destOrd="0" presId="urn:microsoft.com/office/officeart/2005/8/layout/arrow2"/>
    <dgm:cxn modelId="{390EA6EC-E4CE-46E2-BFA1-5D8A35B3F8D6}" srcId="{E1AC31B8-99E6-4077-A805-2903838F0D97}" destId="{33FEA7DB-84B2-4C60-97B6-95667B863B24}" srcOrd="3" destOrd="0" parTransId="{0A8E1E37-401E-4B1E-9FD8-0375739E9D6D}" sibTransId="{97A03F5C-0239-451B-9E48-EEA1D9CF9F67}"/>
    <dgm:cxn modelId="{A27F7304-E4D4-4DC5-9597-39B53A209936}" type="presParOf" srcId="{BB869E41-4BB8-4674-B37B-401CF36CD2A0}" destId="{806E9EEF-A116-403D-8C22-9074EA6B64D3}" srcOrd="0" destOrd="0" presId="urn:microsoft.com/office/officeart/2005/8/layout/arrow2"/>
    <dgm:cxn modelId="{CE74B13B-B180-4CA8-91BE-474315BB7338}" type="presParOf" srcId="{BB869E41-4BB8-4674-B37B-401CF36CD2A0}" destId="{5B74123E-F159-4211-930D-13726BA1850C}" srcOrd="1" destOrd="0" presId="urn:microsoft.com/office/officeart/2005/8/layout/arrow2"/>
    <dgm:cxn modelId="{77F3A907-95E7-4E68-8E72-3BE5413D6819}" type="presParOf" srcId="{5B74123E-F159-4211-930D-13726BA1850C}" destId="{8E43D2F2-0B8A-47A6-9BF3-2690A88446EA}" srcOrd="0" destOrd="0" presId="urn:microsoft.com/office/officeart/2005/8/layout/arrow2"/>
    <dgm:cxn modelId="{F125F216-5E8F-4BD0-86E2-E13AC83ED3D1}" type="presParOf" srcId="{5B74123E-F159-4211-930D-13726BA1850C}" destId="{D9D01205-08B1-4993-B9AF-F912C85E4575}" srcOrd="1" destOrd="0" presId="urn:microsoft.com/office/officeart/2005/8/layout/arrow2"/>
    <dgm:cxn modelId="{B52269BA-0446-462C-B8FA-5034A3128727}" type="presParOf" srcId="{5B74123E-F159-4211-930D-13726BA1850C}" destId="{A4494974-C1B2-4543-AC9B-23B058D9F493}" srcOrd="2" destOrd="0" presId="urn:microsoft.com/office/officeart/2005/8/layout/arrow2"/>
    <dgm:cxn modelId="{5C51FF17-6C3F-4CA6-8716-C0ABF7500471}" type="presParOf" srcId="{5B74123E-F159-4211-930D-13726BA1850C}" destId="{5DAFF34F-CC12-4DED-B7D7-0212B2387BC3}" srcOrd="3" destOrd="0" presId="urn:microsoft.com/office/officeart/2005/8/layout/arrow2"/>
    <dgm:cxn modelId="{59E38634-F452-434F-805A-DA11955E6AA4}" type="presParOf" srcId="{5B74123E-F159-4211-930D-13726BA1850C}" destId="{9BF96596-5081-4225-B0ED-EA8703BC3208}" srcOrd="4" destOrd="0" presId="urn:microsoft.com/office/officeart/2005/8/layout/arrow2"/>
    <dgm:cxn modelId="{8168594A-2268-452A-BD57-AE36F0E38861}" type="presParOf" srcId="{5B74123E-F159-4211-930D-13726BA1850C}" destId="{C656EA7F-3005-4793-B74C-705537F583FA}" srcOrd="5" destOrd="0" presId="urn:microsoft.com/office/officeart/2005/8/layout/arrow2"/>
    <dgm:cxn modelId="{DF1295C7-8F66-48C5-BAB9-249230201518}" type="presParOf" srcId="{5B74123E-F159-4211-930D-13726BA1850C}" destId="{3E90258E-AB0A-4D51-85C2-703763A50C9F}" srcOrd="6" destOrd="0" presId="urn:microsoft.com/office/officeart/2005/8/layout/arrow2"/>
    <dgm:cxn modelId="{D2A024B5-CD3D-44C7-99E4-D38330CA8CE3}" type="presParOf" srcId="{5B74123E-F159-4211-930D-13726BA1850C}" destId="{06375826-C14A-4F47-BA8B-9392FB36D24B}" srcOrd="7" destOrd="0" presId="urn:microsoft.com/office/officeart/2005/8/layout/arrow2"/>
    <dgm:cxn modelId="{42990366-CF61-4657-95FE-76256BDEE56B}" type="presParOf" srcId="{5B74123E-F159-4211-930D-13726BA1850C}" destId="{5FEB0A0B-4017-4F2F-9274-D9E2066583C7}" srcOrd="8" destOrd="0" presId="urn:microsoft.com/office/officeart/2005/8/layout/arrow2"/>
    <dgm:cxn modelId="{4001D5B0-9C8A-49F4-96EA-B822130DBA39}" type="presParOf" srcId="{5B74123E-F159-4211-930D-13726BA1850C}" destId="{9C62A402-DD9A-4FF6-9C7C-E43CB24F691A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B375F2-7F64-4BDC-89C2-12BDD91F4DDE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14679DE4-F257-4961-A9C5-CB268E63B05A}">
      <dgm:prSet custT="1"/>
      <dgm:spPr/>
      <dgm:t>
        <a:bodyPr/>
        <a:lstStyle/>
        <a:p>
          <a:r>
            <a:rPr lang="es-CO" sz="1600" b="1" dirty="0">
              <a:solidFill>
                <a:schemeClr val="tx1"/>
              </a:solidFill>
            </a:rPr>
            <a:t>Discapacidad intelectual</a:t>
          </a:r>
        </a:p>
      </dgm:t>
    </dgm:pt>
    <dgm:pt modelId="{51582C6E-9811-4170-816A-4F6FAA7DCD0C}" type="parTrans" cxnId="{1FC1937F-7B97-4B74-B221-923538CE4422}">
      <dgm:prSet/>
      <dgm:spPr/>
      <dgm:t>
        <a:bodyPr/>
        <a:lstStyle/>
        <a:p>
          <a:endParaRPr lang="es-CO" sz="2000" b="1"/>
        </a:p>
      </dgm:t>
    </dgm:pt>
    <dgm:pt modelId="{A89D9506-1443-482D-98A8-998C7E960E3B}" type="sibTrans" cxnId="{1FC1937F-7B97-4B74-B221-923538CE4422}">
      <dgm:prSet/>
      <dgm:spPr/>
      <dgm:t>
        <a:bodyPr/>
        <a:lstStyle/>
        <a:p>
          <a:endParaRPr lang="es-CO" sz="2000" b="1"/>
        </a:p>
      </dgm:t>
    </dgm:pt>
    <dgm:pt modelId="{B32A6DB3-0A77-4696-A87E-06F6EE774072}">
      <dgm:prSet custT="1"/>
      <dgm:spPr/>
      <dgm:t>
        <a:bodyPr/>
        <a:lstStyle/>
        <a:p>
          <a:r>
            <a:rPr lang="es-CO" sz="1600" b="1" dirty="0">
              <a:solidFill>
                <a:schemeClr val="tx1"/>
              </a:solidFill>
            </a:rPr>
            <a:t>Marco normativo</a:t>
          </a:r>
        </a:p>
      </dgm:t>
    </dgm:pt>
    <dgm:pt modelId="{EDC287F7-5554-4741-BCC4-6E0F73CA7EB6}" type="parTrans" cxnId="{397FC173-FC81-4E15-8A6D-EE25093CC47C}">
      <dgm:prSet/>
      <dgm:spPr/>
      <dgm:t>
        <a:bodyPr/>
        <a:lstStyle/>
        <a:p>
          <a:endParaRPr lang="es-CO" sz="2000" b="1"/>
        </a:p>
      </dgm:t>
    </dgm:pt>
    <dgm:pt modelId="{9D2EC1EC-D07D-4587-BEFC-D1E451A1DAE1}" type="sibTrans" cxnId="{397FC173-FC81-4E15-8A6D-EE25093CC47C}">
      <dgm:prSet/>
      <dgm:spPr/>
      <dgm:t>
        <a:bodyPr/>
        <a:lstStyle/>
        <a:p>
          <a:endParaRPr lang="es-CO" sz="2000" b="1"/>
        </a:p>
      </dgm:t>
    </dgm:pt>
    <dgm:pt modelId="{7AFE719F-562A-4BB1-AE3D-90E735705C07}">
      <dgm:prSet custT="1"/>
      <dgm:spPr/>
      <dgm:t>
        <a:bodyPr/>
        <a:lstStyle/>
        <a:p>
          <a:r>
            <a:rPr lang="es-CO" sz="1600" b="1" dirty="0">
              <a:solidFill>
                <a:schemeClr val="tx1"/>
              </a:solidFill>
            </a:rPr>
            <a:t>Didáctica</a:t>
          </a:r>
        </a:p>
      </dgm:t>
    </dgm:pt>
    <dgm:pt modelId="{AAA85D0B-1119-4612-9B6B-AAA94C64E2ED}" type="parTrans" cxnId="{EF3373A8-FD0C-414C-904C-0E7AAFF64C1E}">
      <dgm:prSet/>
      <dgm:spPr/>
      <dgm:t>
        <a:bodyPr/>
        <a:lstStyle/>
        <a:p>
          <a:endParaRPr lang="es-CO" sz="2000" b="1"/>
        </a:p>
      </dgm:t>
    </dgm:pt>
    <dgm:pt modelId="{B436FE6F-4F4D-4339-98B5-68DEFBA787B6}" type="sibTrans" cxnId="{EF3373A8-FD0C-414C-904C-0E7AAFF64C1E}">
      <dgm:prSet/>
      <dgm:spPr/>
      <dgm:t>
        <a:bodyPr/>
        <a:lstStyle/>
        <a:p>
          <a:endParaRPr lang="es-CO" sz="2000" b="1"/>
        </a:p>
      </dgm:t>
    </dgm:pt>
    <dgm:pt modelId="{55B300F6-4795-482D-90DF-B6FBEBCB669D}">
      <dgm:prSet custT="1"/>
      <dgm:spPr/>
      <dgm:t>
        <a:bodyPr/>
        <a:lstStyle/>
        <a:p>
          <a:r>
            <a:rPr lang="es-CO" sz="1600" b="1">
              <a:solidFill>
                <a:schemeClr val="tx1"/>
              </a:solidFill>
            </a:rPr>
            <a:t>Formación docente</a:t>
          </a:r>
          <a:endParaRPr lang="es-CO" sz="1600" b="1" dirty="0">
            <a:solidFill>
              <a:schemeClr val="tx1"/>
            </a:solidFill>
          </a:endParaRPr>
        </a:p>
      </dgm:t>
    </dgm:pt>
    <dgm:pt modelId="{8C465658-CD3C-49A3-AFC9-06726A468B44}" type="parTrans" cxnId="{00BF9C86-2D4F-4370-97F9-9A583C9DACC7}">
      <dgm:prSet/>
      <dgm:spPr/>
      <dgm:t>
        <a:bodyPr/>
        <a:lstStyle/>
        <a:p>
          <a:endParaRPr lang="es-CO" sz="2000" b="1"/>
        </a:p>
      </dgm:t>
    </dgm:pt>
    <dgm:pt modelId="{8972AFA4-0566-40F4-8BFD-B65915607276}" type="sibTrans" cxnId="{00BF9C86-2D4F-4370-97F9-9A583C9DACC7}">
      <dgm:prSet/>
      <dgm:spPr/>
      <dgm:t>
        <a:bodyPr/>
        <a:lstStyle/>
        <a:p>
          <a:endParaRPr lang="es-CO" sz="2000" b="1"/>
        </a:p>
      </dgm:t>
    </dgm:pt>
    <dgm:pt modelId="{B18C71D5-1B81-47E2-971B-220113E843D5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CO" sz="1600" b="1" dirty="0">
              <a:solidFill>
                <a:schemeClr val="tx1"/>
              </a:solidFill>
            </a:rPr>
            <a:t>Producción</a:t>
          </a:r>
          <a:r>
            <a:rPr lang="es-CO" sz="1400" b="1" dirty="0">
              <a:solidFill>
                <a:schemeClr val="tx1"/>
              </a:solidFill>
            </a:rPr>
            <a:t> </a:t>
          </a:r>
          <a:r>
            <a:rPr lang="es-CO" sz="1600" b="1" dirty="0">
              <a:solidFill>
                <a:schemeClr val="tx1"/>
              </a:solidFill>
            </a:rPr>
            <a:t>escrita</a:t>
          </a:r>
          <a:endParaRPr lang="es-CO" sz="1400" b="1" dirty="0">
            <a:solidFill>
              <a:schemeClr val="tx1"/>
            </a:solidFill>
          </a:endParaRPr>
        </a:p>
      </dgm:t>
    </dgm:pt>
    <dgm:pt modelId="{4F05D5F7-7EFB-4AFC-B29B-3F5444CCBF5E}" type="parTrans" cxnId="{6533A175-B0B6-4AE7-8856-DC239072778D}">
      <dgm:prSet/>
      <dgm:spPr/>
      <dgm:t>
        <a:bodyPr/>
        <a:lstStyle/>
        <a:p>
          <a:endParaRPr lang="es-CO" sz="2000" b="1"/>
        </a:p>
      </dgm:t>
    </dgm:pt>
    <dgm:pt modelId="{7652498D-33EC-4D6E-83F0-B39CC21062CE}" type="sibTrans" cxnId="{6533A175-B0B6-4AE7-8856-DC239072778D}">
      <dgm:prSet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F58B7836-8923-433C-9B0D-9BE0A682B8EF}" type="pres">
      <dgm:prSet presAssocID="{4EB375F2-7F64-4BDC-89C2-12BDD91F4DDE}" presName="cycle" presStyleCnt="0">
        <dgm:presLayoutVars>
          <dgm:dir/>
          <dgm:resizeHandles val="exact"/>
        </dgm:presLayoutVars>
      </dgm:prSet>
      <dgm:spPr/>
    </dgm:pt>
    <dgm:pt modelId="{E1985DF9-6089-43A4-BAA5-F15A632D859A}" type="pres">
      <dgm:prSet presAssocID="{14679DE4-F257-4961-A9C5-CB268E63B05A}" presName="node" presStyleLbl="node1" presStyleIdx="0" presStyleCnt="5" custScaleX="105707" custScaleY="110653" custRadScaleRad="98801" custRadScaleInc="1377">
        <dgm:presLayoutVars>
          <dgm:bulletEnabled val="1"/>
        </dgm:presLayoutVars>
      </dgm:prSet>
      <dgm:spPr/>
    </dgm:pt>
    <dgm:pt modelId="{6FCA1E59-59D2-4995-807F-193200147A92}" type="pres">
      <dgm:prSet presAssocID="{14679DE4-F257-4961-A9C5-CB268E63B05A}" presName="spNode" presStyleCnt="0"/>
      <dgm:spPr/>
    </dgm:pt>
    <dgm:pt modelId="{88A63770-26EC-4E21-A8F7-AA1BC8807EE2}" type="pres">
      <dgm:prSet presAssocID="{A89D9506-1443-482D-98A8-998C7E960E3B}" presName="sibTrans" presStyleLbl="sibTrans1D1" presStyleIdx="0" presStyleCnt="5"/>
      <dgm:spPr/>
    </dgm:pt>
    <dgm:pt modelId="{44E7C3D2-E645-4081-B841-17828BE443B2}" type="pres">
      <dgm:prSet presAssocID="{B32A6DB3-0A77-4696-A87E-06F6EE774072}" presName="node" presStyleLbl="node1" presStyleIdx="1" presStyleCnt="5" custRadScaleRad="99838" custRadScaleInc="20529">
        <dgm:presLayoutVars>
          <dgm:bulletEnabled val="1"/>
        </dgm:presLayoutVars>
      </dgm:prSet>
      <dgm:spPr/>
    </dgm:pt>
    <dgm:pt modelId="{10B3D69B-6261-4826-8572-6B6E07AEA8B4}" type="pres">
      <dgm:prSet presAssocID="{B32A6DB3-0A77-4696-A87E-06F6EE774072}" presName="spNode" presStyleCnt="0"/>
      <dgm:spPr/>
    </dgm:pt>
    <dgm:pt modelId="{9A275169-A042-4E9B-8D8C-C4CCF58CFEB9}" type="pres">
      <dgm:prSet presAssocID="{9D2EC1EC-D07D-4587-BEFC-D1E451A1DAE1}" presName="sibTrans" presStyleLbl="sibTrans1D1" presStyleIdx="1" presStyleCnt="5"/>
      <dgm:spPr/>
    </dgm:pt>
    <dgm:pt modelId="{DD8EB2FB-E6B2-4688-9D34-44C08761589B}" type="pres">
      <dgm:prSet presAssocID="{7AFE719F-562A-4BB1-AE3D-90E735705C07}" presName="node" presStyleLbl="node1" presStyleIdx="2" presStyleCnt="5">
        <dgm:presLayoutVars>
          <dgm:bulletEnabled val="1"/>
        </dgm:presLayoutVars>
      </dgm:prSet>
      <dgm:spPr/>
    </dgm:pt>
    <dgm:pt modelId="{B80BEB2E-86CE-4156-BAC0-BE32D753298F}" type="pres">
      <dgm:prSet presAssocID="{7AFE719F-562A-4BB1-AE3D-90E735705C07}" presName="spNode" presStyleCnt="0"/>
      <dgm:spPr/>
    </dgm:pt>
    <dgm:pt modelId="{8A68B1D9-FD5E-4E0A-AD2D-8FB5819267E5}" type="pres">
      <dgm:prSet presAssocID="{B436FE6F-4F4D-4339-98B5-68DEFBA787B6}" presName="sibTrans" presStyleLbl="sibTrans1D1" presStyleIdx="2" presStyleCnt="5"/>
      <dgm:spPr/>
    </dgm:pt>
    <dgm:pt modelId="{16DC9FB1-CD3E-4A1F-A5F3-94C3AA4DD163}" type="pres">
      <dgm:prSet presAssocID="{55B300F6-4795-482D-90DF-B6FBEBCB669D}" presName="node" presStyleLbl="node1" presStyleIdx="3" presStyleCnt="5" custRadScaleRad="102301" custRadScaleInc="22981">
        <dgm:presLayoutVars>
          <dgm:bulletEnabled val="1"/>
        </dgm:presLayoutVars>
      </dgm:prSet>
      <dgm:spPr/>
    </dgm:pt>
    <dgm:pt modelId="{E6D84C1E-A81A-4093-8D17-807A23DB3BE9}" type="pres">
      <dgm:prSet presAssocID="{55B300F6-4795-482D-90DF-B6FBEBCB669D}" presName="spNode" presStyleCnt="0"/>
      <dgm:spPr/>
    </dgm:pt>
    <dgm:pt modelId="{9D1F2A2C-903F-4186-ABDE-3AC5100F0038}" type="pres">
      <dgm:prSet presAssocID="{8972AFA4-0566-40F4-8BFD-B65915607276}" presName="sibTrans" presStyleLbl="sibTrans1D1" presStyleIdx="3" presStyleCnt="5"/>
      <dgm:spPr/>
    </dgm:pt>
    <dgm:pt modelId="{7CE04BFF-BEC2-405F-A9B3-627EF59F84A5}" type="pres">
      <dgm:prSet presAssocID="{B18C71D5-1B81-47E2-971B-220113E843D5}" presName="node" presStyleLbl="node1" presStyleIdx="4" presStyleCnt="5" custScaleX="112139" custRadScaleRad="100114" custRadScaleInc="-23521">
        <dgm:presLayoutVars>
          <dgm:bulletEnabled val="1"/>
        </dgm:presLayoutVars>
      </dgm:prSet>
      <dgm:spPr/>
    </dgm:pt>
    <dgm:pt modelId="{F5307A15-DA1F-4CE3-995E-3079FF888E9C}" type="pres">
      <dgm:prSet presAssocID="{B18C71D5-1B81-47E2-971B-220113E843D5}" presName="spNode" presStyleCnt="0"/>
      <dgm:spPr/>
    </dgm:pt>
    <dgm:pt modelId="{71C78B0C-D037-45AA-9D0A-0E98B8AB6176}" type="pres">
      <dgm:prSet presAssocID="{7652498D-33EC-4D6E-83F0-B39CC21062CE}" presName="sibTrans" presStyleLbl="sibTrans1D1" presStyleIdx="4" presStyleCnt="5"/>
      <dgm:spPr/>
    </dgm:pt>
  </dgm:ptLst>
  <dgm:cxnLst>
    <dgm:cxn modelId="{72E36833-00E6-4A40-A6A4-87C2AB8AC302}" type="presOf" srcId="{A89D9506-1443-482D-98A8-998C7E960E3B}" destId="{88A63770-26EC-4E21-A8F7-AA1BC8807EE2}" srcOrd="0" destOrd="0" presId="urn:microsoft.com/office/officeart/2005/8/layout/cycle6"/>
    <dgm:cxn modelId="{86536145-FD68-4CF0-90DF-A1D7C4DB2E6D}" type="presOf" srcId="{B436FE6F-4F4D-4339-98B5-68DEFBA787B6}" destId="{8A68B1D9-FD5E-4E0A-AD2D-8FB5819267E5}" srcOrd="0" destOrd="0" presId="urn:microsoft.com/office/officeart/2005/8/layout/cycle6"/>
    <dgm:cxn modelId="{6ECD974D-A3D4-4B98-98B5-6277034B5A09}" type="presOf" srcId="{7652498D-33EC-4D6E-83F0-B39CC21062CE}" destId="{71C78B0C-D037-45AA-9D0A-0E98B8AB6176}" srcOrd="0" destOrd="0" presId="urn:microsoft.com/office/officeart/2005/8/layout/cycle6"/>
    <dgm:cxn modelId="{5F03D052-8873-480D-BBEB-3082D3E7443D}" type="presOf" srcId="{14679DE4-F257-4961-A9C5-CB268E63B05A}" destId="{E1985DF9-6089-43A4-BAA5-F15A632D859A}" srcOrd="0" destOrd="0" presId="urn:microsoft.com/office/officeart/2005/8/layout/cycle6"/>
    <dgm:cxn modelId="{397FC173-FC81-4E15-8A6D-EE25093CC47C}" srcId="{4EB375F2-7F64-4BDC-89C2-12BDD91F4DDE}" destId="{B32A6DB3-0A77-4696-A87E-06F6EE774072}" srcOrd="1" destOrd="0" parTransId="{EDC287F7-5554-4741-BCC4-6E0F73CA7EB6}" sibTransId="{9D2EC1EC-D07D-4587-BEFC-D1E451A1DAE1}"/>
    <dgm:cxn modelId="{6533A175-B0B6-4AE7-8856-DC239072778D}" srcId="{4EB375F2-7F64-4BDC-89C2-12BDD91F4DDE}" destId="{B18C71D5-1B81-47E2-971B-220113E843D5}" srcOrd="4" destOrd="0" parTransId="{4F05D5F7-7EFB-4AFC-B29B-3F5444CCBF5E}" sibTransId="{7652498D-33EC-4D6E-83F0-B39CC21062CE}"/>
    <dgm:cxn modelId="{1FC1937F-7B97-4B74-B221-923538CE4422}" srcId="{4EB375F2-7F64-4BDC-89C2-12BDD91F4DDE}" destId="{14679DE4-F257-4961-A9C5-CB268E63B05A}" srcOrd="0" destOrd="0" parTransId="{51582C6E-9811-4170-816A-4F6FAA7DCD0C}" sibTransId="{A89D9506-1443-482D-98A8-998C7E960E3B}"/>
    <dgm:cxn modelId="{2D32D785-6B3A-44FA-9832-C1A6F73EF108}" type="presOf" srcId="{55B300F6-4795-482D-90DF-B6FBEBCB669D}" destId="{16DC9FB1-CD3E-4A1F-A5F3-94C3AA4DD163}" srcOrd="0" destOrd="0" presId="urn:microsoft.com/office/officeart/2005/8/layout/cycle6"/>
    <dgm:cxn modelId="{00BF9C86-2D4F-4370-97F9-9A583C9DACC7}" srcId="{4EB375F2-7F64-4BDC-89C2-12BDD91F4DDE}" destId="{55B300F6-4795-482D-90DF-B6FBEBCB669D}" srcOrd="3" destOrd="0" parTransId="{8C465658-CD3C-49A3-AFC9-06726A468B44}" sibTransId="{8972AFA4-0566-40F4-8BFD-B65915607276}"/>
    <dgm:cxn modelId="{CB66639A-A62F-4B4E-965A-16BB5E26C84C}" type="presOf" srcId="{8972AFA4-0566-40F4-8BFD-B65915607276}" destId="{9D1F2A2C-903F-4186-ABDE-3AC5100F0038}" srcOrd="0" destOrd="0" presId="urn:microsoft.com/office/officeart/2005/8/layout/cycle6"/>
    <dgm:cxn modelId="{E5B908A1-1434-4388-8CE7-26CAD1FC1044}" type="presOf" srcId="{9D2EC1EC-D07D-4587-BEFC-D1E451A1DAE1}" destId="{9A275169-A042-4E9B-8D8C-C4CCF58CFEB9}" srcOrd="0" destOrd="0" presId="urn:microsoft.com/office/officeart/2005/8/layout/cycle6"/>
    <dgm:cxn modelId="{B09BA2A2-E40C-4595-8ED1-6F58CE8BEEFC}" type="presOf" srcId="{4EB375F2-7F64-4BDC-89C2-12BDD91F4DDE}" destId="{F58B7836-8923-433C-9B0D-9BE0A682B8EF}" srcOrd="0" destOrd="0" presId="urn:microsoft.com/office/officeart/2005/8/layout/cycle6"/>
    <dgm:cxn modelId="{EF3373A8-FD0C-414C-904C-0E7AAFF64C1E}" srcId="{4EB375F2-7F64-4BDC-89C2-12BDD91F4DDE}" destId="{7AFE719F-562A-4BB1-AE3D-90E735705C07}" srcOrd="2" destOrd="0" parTransId="{AAA85D0B-1119-4612-9B6B-AAA94C64E2ED}" sibTransId="{B436FE6F-4F4D-4339-98B5-68DEFBA787B6}"/>
    <dgm:cxn modelId="{FBC9E1AD-DF59-49F0-B9D8-A617FB2682BA}" type="presOf" srcId="{7AFE719F-562A-4BB1-AE3D-90E735705C07}" destId="{DD8EB2FB-E6B2-4688-9D34-44C08761589B}" srcOrd="0" destOrd="0" presId="urn:microsoft.com/office/officeart/2005/8/layout/cycle6"/>
    <dgm:cxn modelId="{AD0D41C0-F650-4ACF-90F1-8B1EB2E825C2}" type="presOf" srcId="{B18C71D5-1B81-47E2-971B-220113E843D5}" destId="{7CE04BFF-BEC2-405F-A9B3-627EF59F84A5}" srcOrd="0" destOrd="0" presId="urn:microsoft.com/office/officeart/2005/8/layout/cycle6"/>
    <dgm:cxn modelId="{818150E0-D2CD-4872-9B79-1616193B2606}" type="presOf" srcId="{B32A6DB3-0A77-4696-A87E-06F6EE774072}" destId="{44E7C3D2-E645-4081-B841-17828BE443B2}" srcOrd="0" destOrd="0" presId="urn:microsoft.com/office/officeart/2005/8/layout/cycle6"/>
    <dgm:cxn modelId="{AADF3281-E624-4A28-B611-332228029A81}" type="presParOf" srcId="{F58B7836-8923-433C-9B0D-9BE0A682B8EF}" destId="{E1985DF9-6089-43A4-BAA5-F15A632D859A}" srcOrd="0" destOrd="0" presId="urn:microsoft.com/office/officeart/2005/8/layout/cycle6"/>
    <dgm:cxn modelId="{4CC82668-6CC6-451C-9CC6-0B263AA48914}" type="presParOf" srcId="{F58B7836-8923-433C-9B0D-9BE0A682B8EF}" destId="{6FCA1E59-59D2-4995-807F-193200147A92}" srcOrd="1" destOrd="0" presId="urn:microsoft.com/office/officeart/2005/8/layout/cycle6"/>
    <dgm:cxn modelId="{B284D83C-6DCF-4E44-AB37-5FE9ECDC0916}" type="presParOf" srcId="{F58B7836-8923-433C-9B0D-9BE0A682B8EF}" destId="{88A63770-26EC-4E21-A8F7-AA1BC8807EE2}" srcOrd="2" destOrd="0" presId="urn:microsoft.com/office/officeart/2005/8/layout/cycle6"/>
    <dgm:cxn modelId="{6A8023C7-530C-44FB-9078-41EC95376B0F}" type="presParOf" srcId="{F58B7836-8923-433C-9B0D-9BE0A682B8EF}" destId="{44E7C3D2-E645-4081-B841-17828BE443B2}" srcOrd="3" destOrd="0" presId="urn:microsoft.com/office/officeart/2005/8/layout/cycle6"/>
    <dgm:cxn modelId="{FDDAF76A-5E85-47C8-82BE-971ABDE2FBDF}" type="presParOf" srcId="{F58B7836-8923-433C-9B0D-9BE0A682B8EF}" destId="{10B3D69B-6261-4826-8572-6B6E07AEA8B4}" srcOrd="4" destOrd="0" presId="urn:microsoft.com/office/officeart/2005/8/layout/cycle6"/>
    <dgm:cxn modelId="{49348D6F-3D0E-4F9C-ACFD-ECFF12A2141C}" type="presParOf" srcId="{F58B7836-8923-433C-9B0D-9BE0A682B8EF}" destId="{9A275169-A042-4E9B-8D8C-C4CCF58CFEB9}" srcOrd="5" destOrd="0" presId="urn:microsoft.com/office/officeart/2005/8/layout/cycle6"/>
    <dgm:cxn modelId="{74A5E87F-7533-44BE-9A2E-676759CBCA5D}" type="presParOf" srcId="{F58B7836-8923-433C-9B0D-9BE0A682B8EF}" destId="{DD8EB2FB-E6B2-4688-9D34-44C08761589B}" srcOrd="6" destOrd="0" presId="urn:microsoft.com/office/officeart/2005/8/layout/cycle6"/>
    <dgm:cxn modelId="{0690038C-1D36-4630-BB42-69B13E20850E}" type="presParOf" srcId="{F58B7836-8923-433C-9B0D-9BE0A682B8EF}" destId="{B80BEB2E-86CE-4156-BAC0-BE32D753298F}" srcOrd="7" destOrd="0" presId="urn:microsoft.com/office/officeart/2005/8/layout/cycle6"/>
    <dgm:cxn modelId="{159B3C44-5975-47D4-9759-5F31651DBD0E}" type="presParOf" srcId="{F58B7836-8923-433C-9B0D-9BE0A682B8EF}" destId="{8A68B1D9-FD5E-4E0A-AD2D-8FB5819267E5}" srcOrd="8" destOrd="0" presId="urn:microsoft.com/office/officeart/2005/8/layout/cycle6"/>
    <dgm:cxn modelId="{B87CCB5C-9936-4236-9995-65B52AECFF4B}" type="presParOf" srcId="{F58B7836-8923-433C-9B0D-9BE0A682B8EF}" destId="{16DC9FB1-CD3E-4A1F-A5F3-94C3AA4DD163}" srcOrd="9" destOrd="0" presId="urn:microsoft.com/office/officeart/2005/8/layout/cycle6"/>
    <dgm:cxn modelId="{A2EBB572-AEF4-4389-91F9-1EA2A23AFB4E}" type="presParOf" srcId="{F58B7836-8923-433C-9B0D-9BE0A682B8EF}" destId="{E6D84C1E-A81A-4093-8D17-807A23DB3BE9}" srcOrd="10" destOrd="0" presId="urn:microsoft.com/office/officeart/2005/8/layout/cycle6"/>
    <dgm:cxn modelId="{4CD2B4F2-E33C-43E3-B9DF-6B689D9C5679}" type="presParOf" srcId="{F58B7836-8923-433C-9B0D-9BE0A682B8EF}" destId="{9D1F2A2C-903F-4186-ABDE-3AC5100F0038}" srcOrd="11" destOrd="0" presId="urn:microsoft.com/office/officeart/2005/8/layout/cycle6"/>
    <dgm:cxn modelId="{37EA290B-7BC8-468B-AFE1-A5B7BE56F681}" type="presParOf" srcId="{F58B7836-8923-433C-9B0D-9BE0A682B8EF}" destId="{7CE04BFF-BEC2-405F-A9B3-627EF59F84A5}" srcOrd="12" destOrd="0" presId="urn:microsoft.com/office/officeart/2005/8/layout/cycle6"/>
    <dgm:cxn modelId="{2E9905BD-66F3-4AA7-8F0E-D3AA8C8081DA}" type="presParOf" srcId="{F58B7836-8923-433C-9B0D-9BE0A682B8EF}" destId="{F5307A15-DA1F-4CE3-995E-3079FF888E9C}" srcOrd="13" destOrd="0" presId="urn:microsoft.com/office/officeart/2005/8/layout/cycle6"/>
    <dgm:cxn modelId="{C12DCCB2-F1A6-48C4-AC54-9EFD0E58FD8D}" type="presParOf" srcId="{F58B7836-8923-433C-9B0D-9BE0A682B8EF}" destId="{71C78B0C-D037-45AA-9D0A-0E98B8AB6176}" srcOrd="14" destOrd="0" presId="urn:microsoft.com/office/officeart/2005/8/layout/cycle6"/>
  </dgm:cxnLst>
  <dgm:bg/>
  <dgm:whole>
    <a:ln>
      <a:solidFill>
        <a:schemeClr val="tx1"/>
      </a:solidFill>
      <a:beve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4794D-56CA-4584-987A-47AE9D0EA021}">
      <dsp:nvSpPr>
        <dsp:cNvPr id="0" name=""/>
        <dsp:cNvSpPr/>
      </dsp:nvSpPr>
      <dsp:spPr>
        <a:xfrm>
          <a:off x="0" y="0"/>
          <a:ext cx="8559452" cy="4000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0" i="0" kern="1200" dirty="0">
              <a:solidFill>
                <a:schemeClr val="tx1"/>
              </a:solidFill>
            </a:rPr>
            <a:t>¿Desde </a:t>
          </a:r>
          <a:r>
            <a:rPr lang="es-CO" sz="2800" b="0" i="0" kern="1200" dirty="0">
              <a:solidFill>
                <a:schemeClr val="tx1"/>
              </a:solidFill>
            </a:rPr>
            <a:t>qué fundamentos pedagógico-didácticos y normativos es posible estructurar un programa de formación docente que propicie el desarrollo de la escritura de estudiantes con discapacidad intelectual? </a:t>
          </a:r>
          <a:endParaRPr lang="es-CO" sz="2800" kern="1200" dirty="0">
            <a:solidFill>
              <a:schemeClr val="tx1"/>
            </a:solidFill>
          </a:endParaRPr>
        </a:p>
      </dsp:txBody>
      <dsp:txXfrm>
        <a:off x="0" y="1600287"/>
        <a:ext cx="8559452" cy="1600287"/>
      </dsp:txXfrm>
    </dsp:sp>
    <dsp:sp modelId="{1F0664AB-A9F0-4BEF-8079-49CD4FFB0C0D}">
      <dsp:nvSpPr>
        <dsp:cNvPr id="0" name=""/>
        <dsp:cNvSpPr/>
      </dsp:nvSpPr>
      <dsp:spPr>
        <a:xfrm>
          <a:off x="3555700" y="22654"/>
          <a:ext cx="1545757" cy="14455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6A5D1-8747-497C-A419-39B0C18F9528}">
      <dsp:nvSpPr>
        <dsp:cNvPr id="0" name=""/>
        <dsp:cNvSpPr/>
      </dsp:nvSpPr>
      <dsp:spPr>
        <a:xfrm>
          <a:off x="361592" y="3311576"/>
          <a:ext cx="7874695" cy="60010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E9EEF-A116-403D-8C22-9074EA6B64D3}">
      <dsp:nvSpPr>
        <dsp:cNvPr id="0" name=""/>
        <dsp:cNvSpPr/>
      </dsp:nvSpPr>
      <dsp:spPr>
        <a:xfrm rot="10800000">
          <a:off x="57360" y="1604238"/>
          <a:ext cx="9001880" cy="380993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43D2F2-0B8A-47A6-9BF3-2690A88446EA}">
      <dsp:nvSpPr>
        <dsp:cNvPr id="0" name=""/>
        <dsp:cNvSpPr/>
      </dsp:nvSpPr>
      <dsp:spPr>
        <a:xfrm>
          <a:off x="1732674" y="4085426"/>
          <a:ext cx="492277" cy="4432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9D01205-08B1-4993-B9AF-F912C85E4575}">
      <dsp:nvSpPr>
        <dsp:cNvPr id="0" name=""/>
        <dsp:cNvSpPr/>
      </dsp:nvSpPr>
      <dsp:spPr>
        <a:xfrm>
          <a:off x="7637765" y="2669315"/>
          <a:ext cx="1782077" cy="1017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5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b="1" kern="1200" dirty="0">
              <a:effectLst/>
              <a:latin typeface="Century Gothic" panose="020B0502020202020204" pitchFamily="34" charset="0"/>
            </a:rPr>
            <a:t>FASE VI       </a:t>
          </a:r>
          <a:r>
            <a:rPr lang="es-ES_tradnl" sz="1600" kern="1200" dirty="0">
              <a:effectLst/>
              <a:latin typeface="Century Gothic" panose="020B0502020202020204" pitchFamily="34" charset="0"/>
            </a:rPr>
            <a:t> </a:t>
          </a:r>
          <a:r>
            <a:rPr lang="es-CO" sz="1600" kern="1200" dirty="0">
              <a:latin typeface="Century Gothic" panose="020B0502020202020204" pitchFamily="34" charset="0"/>
            </a:rPr>
            <a:t>Diseño de una propuesta de intervención </a:t>
          </a:r>
        </a:p>
      </dsp:txBody>
      <dsp:txXfrm>
        <a:off x="7637765" y="2669315"/>
        <a:ext cx="1782077" cy="1017795"/>
      </dsp:txXfrm>
    </dsp:sp>
    <dsp:sp modelId="{A4494974-C1B2-4543-AC9B-23B058D9F493}">
      <dsp:nvSpPr>
        <dsp:cNvPr id="0" name=""/>
        <dsp:cNvSpPr/>
      </dsp:nvSpPr>
      <dsp:spPr>
        <a:xfrm>
          <a:off x="3360303" y="3868897"/>
          <a:ext cx="499929" cy="453883"/>
        </a:xfrm>
        <a:prstGeom prst="ellipse">
          <a:avLst/>
        </a:prstGeom>
        <a:solidFill>
          <a:schemeClr val="accent4">
            <a:hueOff val="1649984"/>
            <a:satOff val="-7300"/>
            <a:lumOff val="-12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AFF34F-CC12-4DED-B7D7-0212B2387BC3}">
      <dsp:nvSpPr>
        <dsp:cNvPr id="0" name=""/>
        <dsp:cNvSpPr/>
      </dsp:nvSpPr>
      <dsp:spPr>
        <a:xfrm>
          <a:off x="5925639" y="3426930"/>
          <a:ext cx="2432373" cy="1387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599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b="1" kern="1200" dirty="0">
              <a:effectLst/>
              <a:latin typeface="Century Gothic" panose="020B0502020202020204" pitchFamily="34" charset="0"/>
            </a:rPr>
            <a:t>FASE VII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>
              <a:effectLst/>
              <a:latin typeface="Century Gothic" panose="020B0502020202020204" pitchFamily="34" charset="0"/>
            </a:rPr>
            <a:t> </a:t>
          </a:r>
          <a:r>
            <a:rPr lang="es-CO" sz="1600" kern="1200" dirty="0">
              <a:latin typeface="Century Gothic" panose="020B0502020202020204" pitchFamily="34" charset="0"/>
            </a:rPr>
            <a:t>Desarrollo de una propuesta de intervención </a:t>
          </a:r>
        </a:p>
      </dsp:txBody>
      <dsp:txXfrm>
        <a:off x="5925639" y="3426930"/>
        <a:ext cx="2432373" cy="1387013"/>
      </dsp:txXfrm>
    </dsp:sp>
    <dsp:sp modelId="{9BF96596-5081-4225-B0ED-EA8703BC3208}">
      <dsp:nvSpPr>
        <dsp:cNvPr id="0" name=""/>
        <dsp:cNvSpPr/>
      </dsp:nvSpPr>
      <dsp:spPr>
        <a:xfrm>
          <a:off x="5247997" y="3438598"/>
          <a:ext cx="454435" cy="439343"/>
        </a:xfrm>
        <a:prstGeom prst="ellipse">
          <a:avLst/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56EA7F-3005-4793-B74C-705537F583FA}">
      <dsp:nvSpPr>
        <dsp:cNvPr id="0" name=""/>
        <dsp:cNvSpPr/>
      </dsp:nvSpPr>
      <dsp:spPr>
        <a:xfrm>
          <a:off x="4106632" y="4069358"/>
          <a:ext cx="2501368" cy="968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799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b="1" kern="1200" dirty="0">
              <a:effectLst/>
              <a:latin typeface="Century Gothic" panose="020B0502020202020204" pitchFamily="34" charset="0"/>
            </a:rPr>
            <a:t>FASE VIII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1600" kern="1200" dirty="0">
              <a:effectLst/>
              <a:latin typeface="Century Gothic" panose="020B0502020202020204" pitchFamily="34" charset="0"/>
              <a:ea typeface="+mn-ea"/>
              <a:cs typeface="+mn-cs"/>
            </a:rPr>
            <a:t>Observación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CO" sz="1600" kern="1200" dirty="0">
              <a:effectLst/>
              <a:latin typeface="Century Gothic" panose="020B0502020202020204" pitchFamily="34" charset="0"/>
              <a:ea typeface="+mn-ea"/>
              <a:cs typeface="+mn-cs"/>
            </a:rPr>
            <a:t> y registro</a:t>
          </a:r>
        </a:p>
      </dsp:txBody>
      <dsp:txXfrm>
        <a:off x="4106632" y="4069358"/>
        <a:ext cx="2501368" cy="968258"/>
      </dsp:txXfrm>
    </dsp:sp>
    <dsp:sp modelId="{3E90258E-AB0A-4D51-85C2-703763A50C9F}">
      <dsp:nvSpPr>
        <dsp:cNvPr id="0" name=""/>
        <dsp:cNvSpPr/>
      </dsp:nvSpPr>
      <dsp:spPr>
        <a:xfrm>
          <a:off x="6866109" y="2876249"/>
          <a:ext cx="478294" cy="441129"/>
        </a:xfrm>
        <a:prstGeom prst="ellipse">
          <a:avLst/>
        </a:prstGeom>
        <a:solidFill>
          <a:schemeClr val="accent4">
            <a:hueOff val="4949952"/>
            <a:satOff val="-21901"/>
            <a:lumOff val="-36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375826-C14A-4F47-BA8B-9392FB36D24B}">
      <dsp:nvSpPr>
        <dsp:cNvPr id="0" name=""/>
        <dsp:cNvSpPr/>
      </dsp:nvSpPr>
      <dsp:spPr>
        <a:xfrm>
          <a:off x="2524212" y="4556029"/>
          <a:ext cx="2040129" cy="755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0699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b="1" kern="1200" dirty="0">
              <a:effectLst/>
              <a:latin typeface="Century Gothic" panose="020B0502020202020204" pitchFamily="34" charset="0"/>
            </a:rPr>
            <a:t>FASE IX </a:t>
          </a:r>
          <a:r>
            <a:rPr lang="es-CO" sz="1600" kern="1200" dirty="0">
              <a:effectLst/>
              <a:latin typeface="Century Gothic" panose="020B0502020202020204" pitchFamily="34" charset="0"/>
              <a:ea typeface="+mn-ea"/>
              <a:cs typeface="+mn-cs"/>
            </a:rPr>
            <a:t>Descripción de resultados obtenidos </a:t>
          </a:r>
          <a:endParaRPr lang="en-US" sz="1600" kern="1200" dirty="0">
            <a:effectLst/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2524212" y="4556029"/>
        <a:ext cx="2040129" cy="755754"/>
      </dsp:txXfrm>
    </dsp:sp>
    <dsp:sp modelId="{5FEB0A0B-4017-4F2F-9274-D9E2066583C7}">
      <dsp:nvSpPr>
        <dsp:cNvPr id="0" name=""/>
        <dsp:cNvSpPr/>
      </dsp:nvSpPr>
      <dsp:spPr>
        <a:xfrm>
          <a:off x="8070271" y="2177963"/>
          <a:ext cx="384407" cy="396851"/>
        </a:xfrm>
        <a:prstGeom prst="ellipse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C62A402-DD9A-4FF6-9C7C-E43CB24F691A}">
      <dsp:nvSpPr>
        <dsp:cNvPr id="0" name=""/>
        <dsp:cNvSpPr/>
      </dsp:nvSpPr>
      <dsp:spPr>
        <a:xfrm>
          <a:off x="728797" y="4833443"/>
          <a:ext cx="2257312" cy="795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3149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b="1" kern="1200" dirty="0">
              <a:effectLst/>
              <a:latin typeface="Century Gothic" panose="020B0502020202020204" pitchFamily="34" charset="0"/>
            </a:rPr>
            <a:t>FASE X </a:t>
          </a:r>
          <a:r>
            <a:rPr lang="es-CO" sz="1600" kern="1200" dirty="0">
              <a:effectLst/>
              <a:latin typeface="Century Gothic" panose="020B0502020202020204" pitchFamily="34" charset="0"/>
              <a:ea typeface="+mn-ea"/>
              <a:cs typeface="+mn-cs"/>
            </a:rPr>
            <a:t>Conclusiones y recomendaciones </a:t>
          </a:r>
          <a:endParaRPr lang="en-US" sz="1600" kern="1200" dirty="0">
            <a:effectLst/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728797" y="4833443"/>
        <a:ext cx="2257312" cy="7950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85DF9-6089-43A4-BAA5-F15A632D859A}">
      <dsp:nvSpPr>
        <dsp:cNvPr id="0" name=""/>
        <dsp:cNvSpPr/>
      </dsp:nvSpPr>
      <dsp:spPr>
        <a:xfrm>
          <a:off x="5099418" y="-3"/>
          <a:ext cx="1510487" cy="10277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tx1"/>
              </a:solidFill>
            </a:rPr>
            <a:t>Discapacidad intelectual</a:t>
          </a:r>
        </a:p>
      </dsp:txBody>
      <dsp:txXfrm>
        <a:off x="5149589" y="50168"/>
        <a:ext cx="1410145" cy="927414"/>
      </dsp:txXfrm>
    </dsp:sp>
    <dsp:sp modelId="{88A63770-26EC-4E21-A8F7-AA1BC8807EE2}">
      <dsp:nvSpPr>
        <dsp:cNvPr id="0" name=""/>
        <dsp:cNvSpPr/>
      </dsp:nvSpPr>
      <dsp:spPr>
        <a:xfrm>
          <a:off x="4002279" y="522088"/>
          <a:ext cx="3710545" cy="3710545"/>
        </a:xfrm>
        <a:custGeom>
          <a:avLst/>
          <a:gdLst/>
          <a:ahLst/>
          <a:cxnLst/>
          <a:rect l="0" t="0" r="0" b="0"/>
          <a:pathLst>
            <a:path>
              <a:moveTo>
                <a:pt x="2618252" y="164149"/>
              </a:moveTo>
              <a:arcTo wR="1855272" hR="1855272" stAng="17657001" swAng="2150825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E7C3D2-E645-4081-B841-17828BE443B2}">
      <dsp:nvSpPr>
        <dsp:cNvPr id="0" name=""/>
        <dsp:cNvSpPr/>
      </dsp:nvSpPr>
      <dsp:spPr>
        <a:xfrm>
          <a:off x="6933881" y="1463496"/>
          <a:ext cx="1428938" cy="92880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tx1"/>
              </a:solidFill>
            </a:rPr>
            <a:t>Marco normativo</a:t>
          </a:r>
        </a:p>
      </dsp:txBody>
      <dsp:txXfrm>
        <a:off x="6979222" y="1508837"/>
        <a:ext cx="1338256" cy="838127"/>
      </dsp:txXfrm>
    </dsp:sp>
    <dsp:sp modelId="{9A275169-A042-4E9B-8D8C-C4CCF58CFEB9}">
      <dsp:nvSpPr>
        <dsp:cNvPr id="0" name=""/>
        <dsp:cNvSpPr/>
      </dsp:nvSpPr>
      <dsp:spPr>
        <a:xfrm>
          <a:off x="3985702" y="496237"/>
          <a:ext cx="3710545" cy="3710545"/>
        </a:xfrm>
        <a:custGeom>
          <a:avLst/>
          <a:gdLst/>
          <a:ahLst/>
          <a:cxnLst/>
          <a:rect l="0" t="0" r="0" b="0"/>
          <a:pathLst>
            <a:path>
              <a:moveTo>
                <a:pt x="3709838" y="1906459"/>
              </a:moveTo>
              <a:arcTo wR="1855272" hR="1855272" stAng="94860" swAng="1913488"/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8EB2FB-E6B2-4688-9D34-44C08761589B}">
      <dsp:nvSpPr>
        <dsp:cNvPr id="0" name=""/>
        <dsp:cNvSpPr/>
      </dsp:nvSpPr>
      <dsp:spPr>
        <a:xfrm>
          <a:off x="6220122" y="3383413"/>
          <a:ext cx="1428938" cy="92880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tx1"/>
              </a:solidFill>
            </a:rPr>
            <a:t>Didáctica</a:t>
          </a:r>
        </a:p>
      </dsp:txBody>
      <dsp:txXfrm>
        <a:off x="6265463" y="3428754"/>
        <a:ext cx="1338256" cy="838127"/>
      </dsp:txXfrm>
    </dsp:sp>
    <dsp:sp modelId="{8A68B1D9-FD5E-4E0A-AD2D-8FB5819267E5}">
      <dsp:nvSpPr>
        <dsp:cNvPr id="0" name=""/>
        <dsp:cNvSpPr/>
      </dsp:nvSpPr>
      <dsp:spPr>
        <a:xfrm>
          <a:off x="3901735" y="511822"/>
          <a:ext cx="3710545" cy="3710545"/>
        </a:xfrm>
        <a:custGeom>
          <a:avLst/>
          <a:gdLst/>
          <a:ahLst/>
          <a:cxnLst/>
          <a:rect l="0" t="0" r="0" b="0"/>
          <a:pathLst>
            <a:path>
              <a:moveTo>
                <a:pt x="2309476" y="3654087"/>
              </a:moveTo>
              <a:arcTo wR="1855272" hR="1855272" stAng="4549736" swAng="1687802"/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DC9FB1-CD3E-4A1F-A5F3-94C3AA4DD163}">
      <dsp:nvSpPr>
        <dsp:cNvPr id="0" name=""/>
        <dsp:cNvSpPr/>
      </dsp:nvSpPr>
      <dsp:spPr>
        <a:xfrm>
          <a:off x="3871609" y="3303617"/>
          <a:ext cx="1428938" cy="9288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>
              <a:solidFill>
                <a:schemeClr val="tx1"/>
              </a:solidFill>
            </a:rPr>
            <a:t>Formación docente</a:t>
          </a:r>
          <a:endParaRPr lang="es-CO" sz="1600" b="1" kern="1200" dirty="0">
            <a:solidFill>
              <a:schemeClr val="tx1"/>
            </a:solidFill>
          </a:endParaRPr>
        </a:p>
      </dsp:txBody>
      <dsp:txXfrm>
        <a:off x="3916950" y="3348958"/>
        <a:ext cx="1338256" cy="838127"/>
      </dsp:txXfrm>
    </dsp:sp>
    <dsp:sp modelId="{9D1F2A2C-903F-4186-ABDE-3AC5100F0038}">
      <dsp:nvSpPr>
        <dsp:cNvPr id="0" name=""/>
        <dsp:cNvSpPr/>
      </dsp:nvSpPr>
      <dsp:spPr>
        <a:xfrm>
          <a:off x="3987814" y="577469"/>
          <a:ext cx="3710545" cy="3710545"/>
        </a:xfrm>
        <a:custGeom>
          <a:avLst/>
          <a:gdLst/>
          <a:ahLst/>
          <a:cxnLst/>
          <a:rect l="0" t="0" r="0" b="0"/>
          <a:pathLst>
            <a:path>
              <a:moveTo>
                <a:pt x="212820" y="2718050"/>
              </a:moveTo>
              <a:arcTo wR="1855272" hR="1855272" stAng="9137226" swAng="1680799"/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E04BFF-BEC2-405F-A9B3-627EF59F84A5}">
      <dsp:nvSpPr>
        <dsp:cNvPr id="0" name=""/>
        <dsp:cNvSpPr/>
      </dsp:nvSpPr>
      <dsp:spPr>
        <a:xfrm>
          <a:off x="3228519" y="1485046"/>
          <a:ext cx="1602397" cy="928809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solidFill>
                <a:schemeClr val="tx1"/>
              </a:solidFill>
            </a:rPr>
            <a:t>Producción</a:t>
          </a:r>
          <a:r>
            <a:rPr lang="es-CO" sz="1400" b="1" kern="1200" dirty="0">
              <a:solidFill>
                <a:schemeClr val="tx1"/>
              </a:solidFill>
            </a:rPr>
            <a:t> </a:t>
          </a:r>
          <a:r>
            <a:rPr lang="es-CO" sz="1600" b="1" kern="1200" dirty="0">
              <a:solidFill>
                <a:schemeClr val="tx1"/>
              </a:solidFill>
            </a:rPr>
            <a:t>escrita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3273860" y="1530387"/>
        <a:ext cx="1511715" cy="838127"/>
      </dsp:txXfrm>
    </dsp:sp>
    <dsp:sp modelId="{71C78B0C-D037-45AA-9D0A-0E98B8AB6176}">
      <dsp:nvSpPr>
        <dsp:cNvPr id="0" name=""/>
        <dsp:cNvSpPr/>
      </dsp:nvSpPr>
      <dsp:spPr>
        <a:xfrm>
          <a:off x="3968696" y="524590"/>
          <a:ext cx="3710545" cy="3710545"/>
        </a:xfrm>
        <a:custGeom>
          <a:avLst/>
          <a:gdLst/>
          <a:ahLst/>
          <a:cxnLst/>
          <a:rect l="0" t="0" r="0" b="0"/>
          <a:pathLst>
            <a:path>
              <a:moveTo>
                <a:pt x="235940" y="949844"/>
              </a:moveTo>
              <a:arcTo wR="1855272" hR="1855272" stAng="12552669" swAng="2245577"/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FB36981-9525-65EB-1796-488CEEAEA0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6379F53-2BD3-B85E-8E71-04AA0E2B41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E7EB8-456A-4E6F-9732-895362FCD2B7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165023-75A5-A30B-93FB-2CD6AE5F5E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091B6D-B403-A118-B61B-DF2E47CF91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FF1CF-C6D3-4BFC-8114-B4EA5CDA87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005702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9D99F-0426-4AF6-8A5F-A3EECAB2AAB2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143000"/>
            <a:ext cx="6051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D27-D570-43F9-92C1-14E8329544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629095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/>
            <a:endParaRPr dirty="0"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B026633-6F54-4C44-239C-C6F54BEB5A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1916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aseline="0" dirty="0"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B32558D-E630-8723-7052-53EEDCDED7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147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aseline="0" dirty="0"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97234BE-5446-68C4-2A5D-9E9E9C5003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971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4EB2CF-A727-8179-3E29-68ACFAAE0A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1985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6CA9C4B-7210-EF85-DF35-9DFFB0E521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1510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6CA9C4B-7210-EF85-DF35-9DFFB0E521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8277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6C305094-21D6-7818-8603-11031D932EA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2172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911425C-AE71-5B64-A134-47AEDF6D95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2849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308F7B3-1282-48AB-89C9-0EE1CC43D8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3623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ADD5A3D-C06B-72D5-82D1-40D8B05D2D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394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ES" dirty="0"/>
              <a:t>Y para el desarrollo de la presente Investigación hemos planteado los siguientes objetivos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42D3DF0-5FF2-49F4-A939-8F0B0C8FC1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8868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09FD5529-CFBF-8F03-EF5D-E39035F610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1882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s-CO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72D1B42-95B7-3B03-BC56-002F0AED47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9297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s-CO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0C2409F-7218-191E-7852-736E3E3348D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4696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s-CO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10974D8-EBEA-30C2-5B36-C5ED35F831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0790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s-CO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4C1EC9F-F87D-260E-7168-D398A91E0FA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8006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aseline="0" dirty="0"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B3F19F31-701C-D58D-23B8-56542B2E22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5577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baseline="0" dirty="0"/>
          </a:p>
        </p:txBody>
      </p:sp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685800"/>
            <a:ext cx="6724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6C48FA4-6791-7205-DA7F-4F17FDBDC4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552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560" y="1122363"/>
            <a:ext cx="100893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1560" y="3602038"/>
            <a:ext cx="1008935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6263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825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6927" y="365125"/>
            <a:ext cx="290069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858" y="365125"/>
            <a:ext cx="8533914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624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233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851" y="1709738"/>
            <a:ext cx="1160276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851" y="4589464"/>
            <a:ext cx="116027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829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858" y="1825625"/>
            <a:ext cx="5717302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0315" y="1825625"/>
            <a:ext cx="5717302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750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610" y="365126"/>
            <a:ext cx="1160276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610" y="1681163"/>
            <a:ext cx="5691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610" y="2505075"/>
            <a:ext cx="569102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10315" y="1681163"/>
            <a:ext cx="57190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10315" y="2505075"/>
            <a:ext cx="5719054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271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5032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297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610" y="457200"/>
            <a:ext cx="433877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054" y="987426"/>
            <a:ext cx="681031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610" y="2057400"/>
            <a:ext cx="433877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598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610" y="457200"/>
            <a:ext cx="433877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9054" y="987426"/>
            <a:ext cx="6810315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610" y="2057400"/>
            <a:ext cx="433877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C9FD-BDD8-C046-BACD-2E8A448B6ECF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465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858" y="365126"/>
            <a:ext cx="116027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858" y="1825625"/>
            <a:ext cx="116027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858" y="6356351"/>
            <a:ext cx="3026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B8C9FD-BDD8-C046-BACD-2E8A448B6ECF}" type="datetimeFigureOut">
              <a:rPr lang="es-CO" smtClean="0"/>
              <a:t>24/09/2024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6133" y="6356351"/>
            <a:ext cx="4540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00810" y="6356351"/>
            <a:ext cx="3026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953478-64D4-D64C-8171-EBAD456B6A0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180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5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11.png"/><Relationship Id="rId10" Type="http://schemas.microsoft.com/office/2007/relationships/diagramDrawing" Target="../diagrams/drawing3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jpeg"/><Relationship Id="rId3" Type="http://schemas.openxmlformats.org/officeDocument/2006/relationships/image" Target="../media/image13.emf"/><Relationship Id="rId7" Type="http://schemas.openxmlformats.org/officeDocument/2006/relationships/image" Target="../media/image2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5" Type="http://schemas.openxmlformats.org/officeDocument/2006/relationships/image" Target="../media/image10.png"/><Relationship Id="rId10" Type="http://schemas.openxmlformats.org/officeDocument/2006/relationships/image" Target="../media/image5.jpe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7.png"/><Relationship Id="rId4" Type="http://schemas.openxmlformats.org/officeDocument/2006/relationships/chart" Target="../charts/chart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94C2C662-8D3B-7694-AEE6-CA06861CAAF5}"/>
              </a:ext>
            </a:extLst>
          </p:cNvPr>
          <p:cNvGrpSpPr/>
          <p:nvPr/>
        </p:nvGrpSpPr>
        <p:grpSpPr>
          <a:xfrm>
            <a:off x="192152" y="6040970"/>
            <a:ext cx="13068170" cy="817030"/>
            <a:chOff x="110307" y="2741546"/>
            <a:chExt cx="13068170" cy="817030"/>
          </a:xfrm>
        </p:grpSpPr>
        <p:pic>
          <p:nvPicPr>
            <p:cNvPr id="7" name="Picture 6" descr="BIENESTAR UNIVERSITARIO">
              <a:extLst>
                <a:ext uri="{FF2B5EF4-FFF2-40B4-BE49-F238E27FC236}">
                  <a16:creationId xmlns:a16="http://schemas.microsoft.com/office/drawing/2014/main" id="{E6BB0A6D-1262-40F4-7F77-DAAFAD92A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Gestión Jurídica UNICAUCA">
              <a:extLst>
                <a:ext uri="{FF2B5EF4-FFF2-40B4-BE49-F238E27FC236}">
                  <a16:creationId xmlns:a16="http://schemas.microsoft.com/office/drawing/2014/main" id="{B4A3F34C-5D02-9B1C-53F2-E3E5155DD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B48A937A-B226-7307-430E-1BA6385875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nvestigación - UCundinamarca">
              <a:extLst>
                <a:ext uri="{FF2B5EF4-FFF2-40B4-BE49-F238E27FC236}">
                  <a16:creationId xmlns:a16="http://schemas.microsoft.com/office/drawing/2014/main" id="{0AB1E3A7-DF08-206E-71C3-4A8DE2C38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n 10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D5ADDCAE-1F9B-09FA-0FA3-275F2866C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E2DC18C4-0667-B141-DB6E-A6535C733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3" name="Imagen 12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941321C1-AEB0-639C-DC06-F196036D5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4" name="Imagen 13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9ADEE048-E3C4-75A6-51F5-FE70983E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5" name="Imagen 14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F6B8A79A-DE73-F905-39EA-7108CBBF7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862FC6C4-B492-2986-6D59-CAB6C7EB1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1DC2A94B-A393-AB47-28F6-651A1839FA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E8DFACC-F345-8915-60E5-F3CD222E9F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sp>
        <p:nvSpPr>
          <p:cNvPr id="6" name="7 CuadroTexto">
            <a:extLst>
              <a:ext uri="{FF2B5EF4-FFF2-40B4-BE49-F238E27FC236}">
                <a16:creationId xmlns:a16="http://schemas.microsoft.com/office/drawing/2014/main" id="{3EB48684-5B1F-CC0D-4BD7-DFEACD082E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3237" y="457860"/>
            <a:ext cx="9390063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90000"/>
              </a:lnSpc>
            </a:pPr>
            <a:r>
              <a:rPr lang="es-ES" sz="2800" b="1" spc="200" dirty="0">
                <a:latin typeface="Cambria" panose="02040503050406030204" pitchFamily="18" charset="0"/>
                <a:ea typeface="Cambria" panose="02040503050406030204" pitchFamily="18" charset="0"/>
              </a:rPr>
              <a:t>PROGRAMA DE FORMACIÓN DOCENTE PARA POTENCIAR PROCESOS ESCRITURALES EN ESTUDIANTES CON DISCAPACIDAD INTELECTUAL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EBF61924-0B9B-1CBC-5099-BE27EDC4B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909" y="2235113"/>
            <a:ext cx="7315200" cy="1440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2400" b="1" dirty="0">
                <a:latin typeface="Century Gothic" panose="020B0502020202020204" pitchFamily="34" charset="0"/>
                <a:ea typeface="+mn-ea"/>
                <a:cs typeface="+mn-cs"/>
              </a:rPr>
              <a:t>Autor: </a:t>
            </a:r>
            <a:br>
              <a:rPr lang="es-CO" sz="2400" b="1" dirty="0"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s-CO" sz="2400" b="1" dirty="0">
                <a:latin typeface="Century Gothic" panose="020B0502020202020204" pitchFamily="34" charset="0"/>
                <a:ea typeface="+mn-ea"/>
                <a:cs typeface="+mn-cs"/>
              </a:rPr>
              <a:t>Leidy Natalia  Montes Arciniegas</a:t>
            </a:r>
          </a:p>
          <a:p>
            <a:pPr marL="0" indent="0" algn="ctr" defTabSz="914400">
              <a:buNone/>
            </a:pPr>
            <a:r>
              <a:rPr lang="es-CO" sz="2400" b="1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Director: </a:t>
            </a:r>
            <a:br>
              <a:rPr lang="es-CO" sz="2400" b="1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s-CO" sz="2400" b="1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Dr. Robinson Ruiz Lozano</a:t>
            </a:r>
            <a:br>
              <a:rPr lang="es-CO" sz="1800" b="1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br>
              <a:rPr lang="es-CO" sz="1800" b="1" dirty="0">
                <a:latin typeface="Century Gothic" panose="020B0502020202020204" pitchFamily="34" charset="0"/>
                <a:ea typeface="+mn-ea"/>
                <a:cs typeface="+mn-cs"/>
              </a:rPr>
            </a:br>
            <a:br>
              <a:rPr lang="es-CO" sz="1800" b="1" dirty="0">
                <a:latin typeface="Century Gothic" panose="020B0502020202020204" pitchFamily="34" charset="0"/>
                <a:ea typeface="+mn-ea"/>
                <a:cs typeface="+mn-cs"/>
              </a:rPr>
            </a:br>
            <a:endParaRPr lang="es-CO" sz="1800" b="1" dirty="0"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602B8E75-4181-65EA-B5CD-AAAC07DF74F8}"/>
              </a:ext>
            </a:extLst>
          </p:cNvPr>
          <p:cNvSpPr txBox="1">
            <a:spLocks/>
          </p:cNvSpPr>
          <p:nvPr/>
        </p:nvSpPr>
        <p:spPr>
          <a:xfrm>
            <a:off x="6026754" y="3138493"/>
            <a:ext cx="2374900" cy="13966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/>
            <a:br>
              <a:rPr lang="es-CO" sz="1800" b="1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s-CO" sz="1800" b="1" dirty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3 Subtítulo">
            <a:extLst>
              <a:ext uri="{FF2B5EF4-FFF2-40B4-BE49-F238E27FC236}">
                <a16:creationId xmlns:a16="http://schemas.microsoft.com/office/drawing/2014/main" id="{44309A0F-52BC-8171-DCF6-E1E1053B9393}"/>
              </a:ext>
            </a:extLst>
          </p:cNvPr>
          <p:cNvSpPr txBox="1">
            <a:spLocks/>
          </p:cNvSpPr>
          <p:nvPr/>
        </p:nvSpPr>
        <p:spPr>
          <a:xfrm>
            <a:off x="2586411" y="4356399"/>
            <a:ext cx="9601200" cy="1660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b="1" dirty="0">
                <a:latin typeface="Calibri" panose="020F0502020204030204" pitchFamily="34" charset="0"/>
                <a:cs typeface="Calibri" panose="020F0502020204030204" pitchFamily="34" charset="0"/>
              </a:rPr>
              <a:t>UNIVERSIDAD DEL QUINDÍO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b="1" dirty="0">
                <a:latin typeface="Calibri" panose="020F0502020204030204" pitchFamily="34" charset="0"/>
                <a:cs typeface="Calibri" panose="020F0502020204030204" pitchFamily="34" charset="0"/>
              </a:rPr>
              <a:t>DOCTORADO EN CIENCIAS DE LA EDUCACIÓN-RUDECOLOMBIA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Línea didáctica de la lengua materna y la literatura</a:t>
            </a:r>
            <a:endParaRPr lang="es-CO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O" b="1" dirty="0"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060228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489BAFF9-D05F-B5C2-A84D-ECB093923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555" y="2742620"/>
            <a:ext cx="2828700" cy="3038233"/>
          </a:xfrm>
          <a:prstGeom prst="rect">
            <a:avLst/>
          </a:prstGeom>
        </p:spPr>
      </p:pic>
      <p:sp>
        <p:nvSpPr>
          <p:cNvPr id="52" name="Google Shape;288;p37"/>
          <p:cNvSpPr txBox="1">
            <a:spLocks noGrp="1"/>
          </p:cNvSpPr>
          <p:nvPr>
            <p:ph type="title"/>
          </p:nvPr>
        </p:nvSpPr>
        <p:spPr>
          <a:xfrm>
            <a:off x="3780867" y="437321"/>
            <a:ext cx="2371550" cy="8760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buClr>
                <a:schemeClr val="dk2"/>
              </a:buClr>
              <a:buSzPts val="1600"/>
            </a:pPr>
            <a:r>
              <a:rPr lang="es-CO" sz="3700" b="1" dirty="0">
                <a:solidFill>
                  <a:schemeClr val="accent1">
                    <a:lumMod val="75000"/>
                  </a:schemeClr>
                </a:solidFill>
                <a:latin typeface="Concert One"/>
                <a:ea typeface="Roboto Mono Regular"/>
                <a:sym typeface="Roboto Mono Regular"/>
              </a:rPr>
              <a:t>Contexto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3019C2-7FEE-48B8-6672-018A2750F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089" y="1190602"/>
            <a:ext cx="8193088" cy="125287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E9695CE-E7C7-24B0-1B01-A62D911E5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707" y="2636794"/>
            <a:ext cx="8250350" cy="737219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DE25A65-FC18-32D1-FAFF-E16AF2A452A7}"/>
              </a:ext>
            </a:extLst>
          </p:cNvPr>
          <p:cNvGraphicFramePr>
            <a:graphicFrameLocks noGrp="1"/>
          </p:cNvGraphicFramePr>
          <p:nvPr/>
        </p:nvGraphicFramePr>
        <p:xfrm>
          <a:off x="2555584" y="3760642"/>
          <a:ext cx="5688234" cy="1668006"/>
        </p:xfrm>
        <a:graphic>
          <a:graphicData uri="http://schemas.openxmlformats.org/drawingml/2006/table">
            <a:tbl>
              <a:tblPr/>
              <a:tblGrid>
                <a:gridCol w="1223833">
                  <a:extLst>
                    <a:ext uri="{9D8B030D-6E8A-4147-A177-3AD203B41FA5}">
                      <a16:colId xmlns:a16="http://schemas.microsoft.com/office/drawing/2014/main" val="3228912240"/>
                    </a:ext>
                  </a:extLst>
                </a:gridCol>
                <a:gridCol w="1068698">
                  <a:extLst>
                    <a:ext uri="{9D8B030D-6E8A-4147-A177-3AD203B41FA5}">
                      <a16:colId xmlns:a16="http://schemas.microsoft.com/office/drawing/2014/main" val="2568192086"/>
                    </a:ext>
                  </a:extLst>
                </a:gridCol>
                <a:gridCol w="1034224">
                  <a:extLst>
                    <a:ext uri="{9D8B030D-6E8A-4147-A177-3AD203B41FA5}">
                      <a16:colId xmlns:a16="http://schemas.microsoft.com/office/drawing/2014/main" val="2170559891"/>
                    </a:ext>
                  </a:extLst>
                </a:gridCol>
                <a:gridCol w="1034224">
                  <a:extLst>
                    <a:ext uri="{9D8B030D-6E8A-4147-A177-3AD203B41FA5}">
                      <a16:colId xmlns:a16="http://schemas.microsoft.com/office/drawing/2014/main" val="4008953008"/>
                    </a:ext>
                  </a:extLst>
                </a:gridCol>
                <a:gridCol w="1327255">
                  <a:extLst>
                    <a:ext uri="{9D8B030D-6E8A-4147-A177-3AD203B41FA5}">
                      <a16:colId xmlns:a16="http://schemas.microsoft.com/office/drawing/2014/main" val="3375260770"/>
                    </a:ext>
                  </a:extLst>
                </a:gridCol>
              </a:tblGrid>
              <a:tr h="55600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DOCENTES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PRIMARIA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ORIENTADOR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840328"/>
                  </a:ext>
                </a:extLst>
              </a:tr>
              <a:tr h="55600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TULUA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305979"/>
                  </a:ext>
                </a:extLst>
              </a:tr>
              <a:tr h="55600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AGUACLARA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7775095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8A38B1E0-5EFC-E821-062B-52DF6D61A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FA7F308-62FE-6A8A-C586-475A9F798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5" name="Imagen 4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28CC66F6-2150-130D-FF35-BAFF3FC71F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288;p37"/>
          <p:cNvSpPr txBox="1">
            <a:spLocks noGrp="1"/>
          </p:cNvSpPr>
          <p:nvPr>
            <p:ph type="title"/>
          </p:nvPr>
        </p:nvSpPr>
        <p:spPr>
          <a:xfrm>
            <a:off x="2946618" y="836624"/>
            <a:ext cx="4435258" cy="8760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buClr>
                <a:schemeClr val="dk2"/>
              </a:buClr>
              <a:buSzPts val="1600"/>
            </a:pPr>
            <a:r>
              <a:rPr lang="es-CO" sz="3700" b="1" dirty="0">
                <a:solidFill>
                  <a:schemeClr val="accent1">
                    <a:lumMod val="75000"/>
                  </a:schemeClr>
                </a:solidFill>
                <a:latin typeface="Concert One"/>
                <a:ea typeface="Roboto Mono Regular"/>
                <a:sym typeface="Roboto Mono Regular"/>
              </a:rPr>
              <a:t>Participantes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E28FF4-2295-41C1-665D-6C793BA14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096" y="1855546"/>
            <a:ext cx="2432050" cy="1471295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F08FB705-6519-E452-9FD2-F3E2B4A5AAB1}"/>
              </a:ext>
            </a:extLst>
          </p:cNvPr>
          <p:cNvSpPr txBox="1"/>
          <p:nvPr/>
        </p:nvSpPr>
        <p:spPr>
          <a:xfrm>
            <a:off x="8007839" y="3440067"/>
            <a:ext cx="38491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CO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CO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cumplir con los objetivos propuestos la muestra seleccionada serán 31 maestros del nivel de básica primaria, y 2 docentes orientadoras escolares de la institución educativa.</a:t>
            </a:r>
            <a:endParaRPr lang="es-CO" sz="2000" dirty="0">
              <a:latin typeface="Times New Roman" panose="02020603050405020304" pitchFamily="18" charset="0"/>
              <a:ea typeface="Calibri" panose="020F0502020204030204" pitchFamily="34" charset="0"/>
              <a:cs typeface="Raavi" panose="020B0502040204020203" pitchFamily="34" charset="0"/>
            </a:endParaRP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0D3CBBD4-ED17-1E6A-FAC7-43F95CCF169F}"/>
              </a:ext>
            </a:extLst>
          </p:cNvPr>
          <p:cNvSpPr txBox="1">
            <a:spLocks/>
          </p:cNvSpPr>
          <p:nvPr/>
        </p:nvSpPr>
        <p:spPr>
          <a:xfrm>
            <a:off x="4015983" y="4684909"/>
            <a:ext cx="5612160" cy="113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0" indent="0" algn="just">
              <a:buNone/>
            </a:pPr>
            <a:endParaRPr lang="es-E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4887BECC-0666-771C-86C6-CEFA49D57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638" y="4145447"/>
            <a:ext cx="2530059" cy="1639966"/>
          </a:xfrm>
          <a:prstGeom prst="rect">
            <a:avLst/>
          </a:prstGeom>
        </p:spPr>
      </p:pic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E113B95B-AC9F-DDF3-2912-4A947DEFE1F7}"/>
              </a:ext>
            </a:extLst>
          </p:cNvPr>
          <p:cNvSpPr txBox="1">
            <a:spLocks/>
          </p:cNvSpPr>
          <p:nvPr/>
        </p:nvSpPr>
        <p:spPr>
          <a:xfrm>
            <a:off x="1923637" y="1833041"/>
            <a:ext cx="5612160" cy="113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 sz="1400" b="0" i="0" u="none" strike="noStrike" cap="none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0" indent="0" algn="just">
              <a:buNone/>
            </a:pPr>
            <a:r>
              <a:rPr lang="es-ES" sz="20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 Institución Educativa </a:t>
            </a:r>
            <a:r>
              <a:rPr lang="es-ES" sz="20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Aguaclara</a:t>
            </a:r>
            <a:r>
              <a:rPr lang="es-ES" sz="20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es un establecimiento educativo rural de carácter oficial, conformada por 6 sedes educativas y se encuentra ubicada en el corregimiento de Aguaclara del municipio de Tuluá Valle del Cauca en Colombia.</a:t>
            </a:r>
          </a:p>
          <a:p>
            <a:pPr marL="0" indent="0" algn="just">
              <a:buNone/>
            </a:pPr>
            <a:endParaRPr lang="es-E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487A11-4A93-9D64-F567-4EEA31F4A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247" y="3376339"/>
            <a:ext cx="2371550" cy="16704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C1D852A-C1F2-DE11-6A23-15FE08B7A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2FD117AD-C8BE-502D-0870-4413E3818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7" name="Imagen 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5F0212F2-4435-5B8B-1B89-69D586B089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8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288;p37"/>
          <p:cNvSpPr txBox="1">
            <a:spLocks noGrp="1"/>
          </p:cNvSpPr>
          <p:nvPr>
            <p:ph type="title"/>
          </p:nvPr>
        </p:nvSpPr>
        <p:spPr>
          <a:xfrm>
            <a:off x="3491969" y="566281"/>
            <a:ext cx="4435258" cy="8760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buClr>
                <a:schemeClr val="dk2"/>
              </a:buClr>
              <a:buSzPts val="1600"/>
            </a:pPr>
            <a:r>
              <a:rPr lang="es-CO" sz="3700" b="1" dirty="0">
                <a:solidFill>
                  <a:schemeClr val="accent1">
                    <a:lumMod val="75000"/>
                  </a:schemeClr>
                </a:solidFill>
                <a:latin typeface="Concert One"/>
                <a:ea typeface="Roboto Mono Regular"/>
                <a:sym typeface="Roboto Mono Regular"/>
              </a:rPr>
              <a:t>Procedimiento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DC741C4-1889-A374-7BEA-AD75AC5651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9467744"/>
              </p:ext>
            </p:extLst>
          </p:nvPr>
        </p:nvGraphicFramePr>
        <p:xfrm>
          <a:off x="2349294" y="625204"/>
          <a:ext cx="10440538" cy="5720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1AB0FDBC-EA2F-1846-DE5D-7107BA4B6A1F}"/>
              </a:ext>
            </a:extLst>
          </p:cNvPr>
          <p:cNvGrpSpPr/>
          <p:nvPr/>
        </p:nvGrpSpPr>
        <p:grpSpPr>
          <a:xfrm>
            <a:off x="1799631" y="233082"/>
            <a:ext cx="9853212" cy="3875520"/>
            <a:chOff x="1474331" y="512531"/>
            <a:chExt cx="9853212" cy="3875520"/>
          </a:xfrm>
        </p:grpSpPr>
        <p:sp>
          <p:nvSpPr>
            <p:cNvPr id="3" name="Forma 2">
              <a:extLst>
                <a:ext uri="{FF2B5EF4-FFF2-40B4-BE49-F238E27FC236}">
                  <a16:creationId xmlns:a16="http://schemas.microsoft.com/office/drawing/2014/main" id="{C92C9C69-33E3-BC2A-E451-7751D9B6FF1D}"/>
                </a:ext>
              </a:extLst>
            </p:cNvPr>
            <p:cNvSpPr/>
            <p:nvPr/>
          </p:nvSpPr>
          <p:spPr>
            <a:xfrm>
              <a:off x="1474331" y="512531"/>
              <a:ext cx="9853212" cy="3829344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rgbClr val="5B9BD5">
                <a:tint val="4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O" dirty="0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5DD86CC6-9E5E-A21F-A367-55F5FA47A1E2}"/>
                </a:ext>
              </a:extLst>
            </p:cNvPr>
            <p:cNvSpPr/>
            <p:nvPr/>
          </p:nvSpPr>
          <p:spPr>
            <a:xfrm>
              <a:off x="2324668" y="3521638"/>
              <a:ext cx="1556777" cy="722849"/>
            </a:xfrm>
            <a:custGeom>
              <a:avLst/>
              <a:gdLst>
                <a:gd name="connsiteX0" fmla="*/ 0 w 1556777"/>
                <a:gd name="connsiteY0" fmla="*/ 0 h 722849"/>
                <a:gd name="connsiteX1" fmla="*/ 1556777 w 1556777"/>
                <a:gd name="connsiteY1" fmla="*/ 0 h 722849"/>
                <a:gd name="connsiteX2" fmla="*/ 1556777 w 1556777"/>
                <a:gd name="connsiteY2" fmla="*/ 722849 h 722849"/>
                <a:gd name="connsiteX3" fmla="*/ 0 w 1556777"/>
                <a:gd name="connsiteY3" fmla="*/ 722849 h 722849"/>
                <a:gd name="connsiteX4" fmla="*/ 0 w 1556777"/>
                <a:gd name="connsiteY4" fmla="*/ 0 h 72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6777" h="722849">
                  <a:moveTo>
                    <a:pt x="0" y="0"/>
                  </a:moveTo>
                  <a:lnTo>
                    <a:pt x="1556777" y="0"/>
                  </a:lnTo>
                  <a:lnTo>
                    <a:pt x="1556777" y="722849"/>
                  </a:lnTo>
                  <a:lnTo>
                    <a:pt x="0" y="72284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195" tIns="0" rIns="0" bIns="0" numCol="1" spcCol="1270" anchor="t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6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entury Gothic" panose="020B0502020202020204" pitchFamily="34" charset="0"/>
                </a:rPr>
                <a:t>FASE I 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6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entury Gothic" panose="020B0502020202020204" pitchFamily="34" charset="0"/>
                </a:rPr>
                <a:t>Estado del arte y revisión bibliográfica</a:t>
              </a:r>
              <a:endParaRPr lang="es-CO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0B3790CD-B9B1-FEC9-262D-4E9E4166A482}"/>
                </a:ext>
              </a:extLst>
            </p:cNvPr>
            <p:cNvSpPr/>
            <p:nvPr/>
          </p:nvSpPr>
          <p:spPr>
            <a:xfrm>
              <a:off x="4133516" y="2771405"/>
              <a:ext cx="1575786" cy="1616646"/>
            </a:xfrm>
            <a:custGeom>
              <a:avLst/>
              <a:gdLst>
                <a:gd name="connsiteX0" fmla="*/ 0 w 1575786"/>
                <a:gd name="connsiteY0" fmla="*/ 0 h 1616646"/>
                <a:gd name="connsiteX1" fmla="*/ 1575786 w 1575786"/>
                <a:gd name="connsiteY1" fmla="*/ 0 h 1616646"/>
                <a:gd name="connsiteX2" fmla="*/ 1575786 w 1575786"/>
                <a:gd name="connsiteY2" fmla="*/ 1616646 h 1616646"/>
                <a:gd name="connsiteX3" fmla="*/ 0 w 1575786"/>
                <a:gd name="connsiteY3" fmla="*/ 1616646 h 1616646"/>
                <a:gd name="connsiteX4" fmla="*/ 0 w 1575786"/>
                <a:gd name="connsiteY4" fmla="*/ 0 h 161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5786" h="1616646">
                  <a:moveTo>
                    <a:pt x="0" y="0"/>
                  </a:moveTo>
                  <a:lnTo>
                    <a:pt x="1575786" y="0"/>
                  </a:lnTo>
                  <a:lnTo>
                    <a:pt x="1575786" y="1616646"/>
                  </a:lnTo>
                  <a:lnTo>
                    <a:pt x="0" y="161664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610" tIns="0" rIns="0" bIns="0" numCol="1" spcCol="1270" anchor="t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6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entury Gothic" panose="020B0502020202020204" pitchFamily="34" charset="0"/>
                </a:rPr>
                <a:t>FASE II 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entury Gothic" panose="020B0502020202020204" pitchFamily="34" charset="0"/>
                </a:rPr>
                <a:t>Diseño y validación de estrategias de indagación</a:t>
              </a: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350976B6-2E31-A869-9F39-ACFF69E803B0}"/>
                </a:ext>
              </a:extLst>
            </p:cNvPr>
            <p:cNvSpPr/>
            <p:nvPr/>
          </p:nvSpPr>
          <p:spPr>
            <a:xfrm>
              <a:off x="5568268" y="2339519"/>
              <a:ext cx="1813034" cy="1902219"/>
            </a:xfrm>
            <a:custGeom>
              <a:avLst/>
              <a:gdLst>
                <a:gd name="connsiteX0" fmla="*/ 0 w 1813034"/>
                <a:gd name="connsiteY0" fmla="*/ 0 h 1902219"/>
                <a:gd name="connsiteX1" fmla="*/ 1813034 w 1813034"/>
                <a:gd name="connsiteY1" fmla="*/ 0 h 1902219"/>
                <a:gd name="connsiteX2" fmla="*/ 1813034 w 1813034"/>
                <a:gd name="connsiteY2" fmla="*/ 1902219 h 1902219"/>
                <a:gd name="connsiteX3" fmla="*/ 0 w 1813034"/>
                <a:gd name="connsiteY3" fmla="*/ 1902219 h 1902219"/>
                <a:gd name="connsiteX4" fmla="*/ 0 w 1813034"/>
                <a:gd name="connsiteY4" fmla="*/ 0 h 190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3034" h="1902219">
                  <a:moveTo>
                    <a:pt x="0" y="0"/>
                  </a:moveTo>
                  <a:lnTo>
                    <a:pt x="1813034" y="0"/>
                  </a:lnTo>
                  <a:lnTo>
                    <a:pt x="1813034" y="1902219"/>
                  </a:lnTo>
                  <a:lnTo>
                    <a:pt x="0" y="190221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6146" tIns="0" rIns="0" bIns="0" numCol="1" spcCol="1270" anchor="t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6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entury Gothic" panose="020B0502020202020204" pitchFamily="34" charset="0"/>
                </a:rPr>
                <a:t>FASE III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entury Gothic" panose="020B0502020202020204" pitchFamily="34" charset="0"/>
                </a:rPr>
                <a:t>Socialización y consentimientos informados</a:t>
              </a: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A2C3DCE-6B65-848D-64C0-933E6F906184}"/>
                </a:ext>
              </a:extLst>
            </p:cNvPr>
            <p:cNvSpPr/>
            <p:nvPr/>
          </p:nvSpPr>
          <p:spPr>
            <a:xfrm>
              <a:off x="7296990" y="2067353"/>
              <a:ext cx="1837909" cy="1835951"/>
            </a:xfrm>
            <a:custGeom>
              <a:avLst/>
              <a:gdLst>
                <a:gd name="connsiteX0" fmla="*/ 0 w 1837909"/>
                <a:gd name="connsiteY0" fmla="*/ 0 h 1835951"/>
                <a:gd name="connsiteX1" fmla="*/ 1837909 w 1837909"/>
                <a:gd name="connsiteY1" fmla="*/ 0 h 1835951"/>
                <a:gd name="connsiteX2" fmla="*/ 1837909 w 1837909"/>
                <a:gd name="connsiteY2" fmla="*/ 1835951 h 1835951"/>
                <a:gd name="connsiteX3" fmla="*/ 0 w 1837909"/>
                <a:gd name="connsiteY3" fmla="*/ 1835951 h 1835951"/>
                <a:gd name="connsiteX4" fmla="*/ 0 w 1837909"/>
                <a:gd name="connsiteY4" fmla="*/ 0 h 183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7909" h="1835951">
                  <a:moveTo>
                    <a:pt x="0" y="0"/>
                  </a:moveTo>
                  <a:lnTo>
                    <a:pt x="1837909" y="0"/>
                  </a:lnTo>
                  <a:lnTo>
                    <a:pt x="1837909" y="1835951"/>
                  </a:lnTo>
                  <a:lnTo>
                    <a:pt x="0" y="183595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0439" tIns="0" rIns="0" bIns="0" numCol="1" spcCol="1270" anchor="t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6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entury Gothic" panose="020B0502020202020204" pitchFamily="34" charset="0"/>
                </a:rPr>
                <a:t>FASE IV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6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entury Gothic" panose="020B0502020202020204" pitchFamily="34" charset="0"/>
                </a:rPr>
                <a:t>Aplicación de cuestionarios </a:t>
              </a:r>
              <a:endParaRPr lang="es-CO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0073F582-BCD2-F61E-D8E4-CCD892873B44}"/>
                </a:ext>
              </a:extLst>
            </p:cNvPr>
            <p:cNvSpPr/>
            <p:nvPr/>
          </p:nvSpPr>
          <p:spPr>
            <a:xfrm>
              <a:off x="9011294" y="1948681"/>
              <a:ext cx="1679459" cy="1040217"/>
            </a:xfrm>
            <a:custGeom>
              <a:avLst/>
              <a:gdLst>
                <a:gd name="connsiteX0" fmla="*/ 0 w 1679459"/>
                <a:gd name="connsiteY0" fmla="*/ 0 h 1040217"/>
                <a:gd name="connsiteX1" fmla="*/ 1679459 w 1679459"/>
                <a:gd name="connsiteY1" fmla="*/ 0 h 1040217"/>
                <a:gd name="connsiteX2" fmla="*/ 1679459 w 1679459"/>
                <a:gd name="connsiteY2" fmla="*/ 1040217 h 1040217"/>
                <a:gd name="connsiteX3" fmla="*/ 0 w 1679459"/>
                <a:gd name="connsiteY3" fmla="*/ 1040217 h 1040217"/>
                <a:gd name="connsiteX4" fmla="*/ 0 w 1679459"/>
                <a:gd name="connsiteY4" fmla="*/ 0 h 1040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9459" h="1040217">
                  <a:moveTo>
                    <a:pt x="0" y="0"/>
                  </a:moveTo>
                  <a:lnTo>
                    <a:pt x="1679459" y="0"/>
                  </a:lnTo>
                  <a:lnTo>
                    <a:pt x="1679459" y="1040217"/>
                  </a:lnTo>
                  <a:lnTo>
                    <a:pt x="0" y="104021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6366" tIns="0" rIns="0" bIns="0" numCol="1" spcCol="1270" anchor="t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6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entury Gothic" panose="020B0502020202020204" pitchFamily="34" charset="0"/>
                </a:rPr>
                <a:t>FASE V </a:t>
              </a:r>
              <a:r>
                <a:rPr lang="es-ES_tradnl" sz="16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entury Gothic" panose="020B0502020202020204" pitchFamily="34" charset="0"/>
                </a:rPr>
                <a:t>Realización de grupos focales </a:t>
              </a:r>
              <a:endParaRPr lang="es-CO" sz="1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</a:endParaRP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463B7ECC-E549-DA5E-6100-9893D5CC1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32590AD4-8A58-1E7F-1720-B995FDEFCE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17" name="Imagen 1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83A607A0-B551-DA04-6350-47901FD078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9294" y="287345"/>
            <a:ext cx="1440000" cy="1440000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E8BD5406-28A9-FA49-F2FF-7412CB6B0614}"/>
              </a:ext>
            </a:extLst>
          </p:cNvPr>
          <p:cNvSpPr/>
          <p:nvPr/>
        </p:nvSpPr>
        <p:spPr>
          <a:xfrm>
            <a:off x="3240969" y="2648979"/>
            <a:ext cx="424308" cy="362200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0D70B867-B22A-98CB-8237-A57DF89E70DC}"/>
              </a:ext>
            </a:extLst>
          </p:cNvPr>
          <p:cNvSpPr/>
          <p:nvPr/>
        </p:nvSpPr>
        <p:spPr>
          <a:xfrm>
            <a:off x="4863873" y="1964284"/>
            <a:ext cx="454435" cy="439344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649984"/>
              <a:satOff val="-7300"/>
              <a:lumOff val="-1226"/>
              <a:alphaOff val="0"/>
            </a:schemeClr>
          </a:fillRef>
          <a:effectRef idx="1">
            <a:schemeClr val="accent4">
              <a:hueOff val="1649984"/>
              <a:satOff val="-7300"/>
              <a:lumOff val="-1226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0B6335C-4829-33A8-30F2-44BF7ED3FF56}"/>
              </a:ext>
            </a:extLst>
          </p:cNvPr>
          <p:cNvSpPr/>
          <p:nvPr/>
        </p:nvSpPr>
        <p:spPr>
          <a:xfrm>
            <a:off x="6642680" y="1453731"/>
            <a:ext cx="472801" cy="470256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99968"/>
              <a:satOff val="-14601"/>
              <a:lumOff val="-2452"/>
              <a:alphaOff val="0"/>
            </a:schemeClr>
          </a:fillRef>
          <a:effectRef idx="1">
            <a:schemeClr val="accent4">
              <a:hueOff val="3299968"/>
              <a:satOff val="-14601"/>
              <a:lumOff val="-2452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FDD0610-4120-FBC4-A30B-EC7F17178DA8}"/>
              </a:ext>
            </a:extLst>
          </p:cNvPr>
          <p:cNvSpPr/>
          <p:nvPr/>
        </p:nvSpPr>
        <p:spPr>
          <a:xfrm>
            <a:off x="8356922" y="1174010"/>
            <a:ext cx="476433" cy="434872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49952"/>
              <a:satOff val="-21901"/>
              <a:lumOff val="-3677"/>
              <a:alphaOff val="0"/>
            </a:schemeClr>
          </a:fillRef>
          <a:effectRef idx="1">
            <a:schemeClr val="accent4">
              <a:hueOff val="4949952"/>
              <a:satOff val="-21901"/>
              <a:lumOff val="-3677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726CA503-EFE6-0737-193E-D8470D09B174}"/>
              </a:ext>
            </a:extLst>
          </p:cNvPr>
          <p:cNvSpPr/>
          <p:nvPr/>
        </p:nvSpPr>
        <p:spPr>
          <a:xfrm>
            <a:off x="9840519" y="984611"/>
            <a:ext cx="478294" cy="488560"/>
          </a:xfrm>
          <a:prstGeom prst="ellips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99937"/>
              <a:satOff val="-29202"/>
              <a:lumOff val="-4903"/>
              <a:alphaOff val="0"/>
            </a:schemeClr>
          </a:fillRef>
          <a:effectRef idx="1">
            <a:schemeClr val="accent4">
              <a:hueOff val="6599937"/>
              <a:satOff val="-29202"/>
              <a:lumOff val="-4903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771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8;p37">
            <a:extLst>
              <a:ext uri="{FF2B5EF4-FFF2-40B4-BE49-F238E27FC236}">
                <a16:creationId xmlns:a16="http://schemas.microsoft.com/office/drawing/2014/main" id="{7158FEC1-E9AD-D92E-6D0E-70DEB07ABEE2}"/>
              </a:ext>
            </a:extLst>
          </p:cNvPr>
          <p:cNvSpPr txBox="1">
            <a:spLocks/>
          </p:cNvSpPr>
          <p:nvPr/>
        </p:nvSpPr>
        <p:spPr>
          <a:xfrm>
            <a:off x="2340447" y="758636"/>
            <a:ext cx="5788070" cy="8760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chemeClr val="dk2"/>
              </a:buClr>
              <a:buSzPts val="1600"/>
            </a:pPr>
            <a:r>
              <a:rPr lang="es-CO" sz="2800" b="1" dirty="0">
                <a:solidFill>
                  <a:schemeClr val="accent1">
                    <a:lumMod val="75000"/>
                  </a:schemeClr>
                </a:solidFill>
                <a:latin typeface="Concert One"/>
                <a:ea typeface="Roboto Mono Regular"/>
                <a:sym typeface="Roboto Mono Regular"/>
              </a:rPr>
              <a:t>Estrategias de indagación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F1F8CBA-BB56-BBF4-8981-862A8BB4A85D}"/>
              </a:ext>
            </a:extLst>
          </p:cNvPr>
          <p:cNvSpPr txBox="1"/>
          <p:nvPr/>
        </p:nvSpPr>
        <p:spPr>
          <a:xfrm>
            <a:off x="2655278" y="1725561"/>
            <a:ext cx="40709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800" dirty="0"/>
              <a:t>Cuestionario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800" dirty="0"/>
              <a:t>Diario de campo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800" dirty="0"/>
              <a:t>Observación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800" dirty="0"/>
              <a:t>Grupo focal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800" dirty="0"/>
              <a:t>Revisión documental</a:t>
            </a:r>
          </a:p>
        </p:txBody>
      </p:sp>
      <p:sp>
        <p:nvSpPr>
          <p:cNvPr id="5" name="Google Shape;288;p37">
            <a:extLst>
              <a:ext uri="{FF2B5EF4-FFF2-40B4-BE49-F238E27FC236}">
                <a16:creationId xmlns:a16="http://schemas.microsoft.com/office/drawing/2014/main" id="{A3739018-2220-231E-44B6-5C5135BDDB0A}"/>
              </a:ext>
            </a:extLst>
          </p:cNvPr>
          <p:cNvSpPr txBox="1">
            <a:spLocks/>
          </p:cNvSpPr>
          <p:nvPr/>
        </p:nvSpPr>
        <p:spPr>
          <a:xfrm>
            <a:off x="6615186" y="2866300"/>
            <a:ext cx="5788070" cy="8760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chemeClr val="dk2"/>
              </a:buClr>
              <a:buSzPts val="1600"/>
            </a:pPr>
            <a:r>
              <a:rPr lang="es-CO" sz="2800" b="1" dirty="0">
                <a:solidFill>
                  <a:schemeClr val="accent1">
                    <a:lumMod val="75000"/>
                  </a:schemeClr>
                </a:solidFill>
                <a:latin typeface="Concert One"/>
                <a:ea typeface="Roboto Mono Regular"/>
                <a:sym typeface="Roboto Mono Regular"/>
              </a:rPr>
              <a:t>Categorías de análisis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B332C0-5A51-6826-2C79-079C65D5C48B}"/>
              </a:ext>
            </a:extLst>
          </p:cNvPr>
          <p:cNvSpPr txBox="1"/>
          <p:nvPr/>
        </p:nvSpPr>
        <p:spPr>
          <a:xfrm>
            <a:off x="6851498" y="3429000"/>
            <a:ext cx="52525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800" dirty="0"/>
              <a:t>Inclusión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800" dirty="0"/>
              <a:t>Discapacidad intelectual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800" dirty="0"/>
              <a:t>Marco normativo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800" dirty="0"/>
              <a:t>Didáctica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800" dirty="0"/>
              <a:t>Formación docente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CO" sz="2800" dirty="0"/>
              <a:t>Producción escrita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25E987F-86B0-AD8D-66C8-365C89E13ECD}"/>
              </a:ext>
            </a:extLst>
          </p:cNvPr>
          <p:cNvCxnSpPr/>
          <p:nvPr/>
        </p:nvCxnSpPr>
        <p:spPr>
          <a:xfrm>
            <a:off x="6615922" y="1345156"/>
            <a:ext cx="0" cy="47348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BCC1846C-31E3-581B-50FF-B225CBC42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3446">
            <a:off x="4078625" y="4089016"/>
            <a:ext cx="1113950" cy="14538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08CE300-0EF4-11E7-CEDA-9FF9F3B3D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327" y="1258712"/>
            <a:ext cx="2874386" cy="15167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433C058-6B4A-526C-140E-8186A1CE2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5" y="6139331"/>
            <a:ext cx="13058764" cy="823031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F4E56435-A73A-79B3-F0B7-1FC08F117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11" name="Imagen 10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65A983A8-19F9-9CF8-BD3E-3900BD374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288;p37"/>
          <p:cNvSpPr txBox="1">
            <a:spLocks noGrp="1"/>
          </p:cNvSpPr>
          <p:nvPr>
            <p:ph type="title"/>
          </p:nvPr>
        </p:nvSpPr>
        <p:spPr>
          <a:xfrm>
            <a:off x="3806397" y="335034"/>
            <a:ext cx="6483927" cy="6705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buClr>
                <a:schemeClr val="dk2"/>
              </a:buClr>
              <a:buSzPts val="1600"/>
            </a:pPr>
            <a:r>
              <a:rPr lang="es-CO" sz="3700" b="1" dirty="0">
                <a:solidFill>
                  <a:schemeClr val="accent1">
                    <a:lumMod val="75000"/>
                  </a:schemeClr>
                </a:solidFill>
                <a:latin typeface="Concert One"/>
                <a:ea typeface="Roboto Mono Regular"/>
                <a:sym typeface="Roboto Mono Regular"/>
              </a:rPr>
              <a:t>Resultados parciales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ECE765-DC69-C063-050C-1D981EAF2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4248DC7-2CE5-C1B3-D74B-63A0A189D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6" name="Imagen 5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1AA07DBD-909F-A9E7-64E9-5D80BA553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graphicFrame>
        <p:nvGraphicFramePr>
          <p:cNvPr id="3" name="Marcador de contenido 2">
            <a:extLst>
              <a:ext uri="{FF2B5EF4-FFF2-40B4-BE49-F238E27FC236}">
                <a16:creationId xmlns:a16="http://schemas.microsoft.com/office/drawing/2014/main" id="{B4B68713-BE3F-A3E8-0B26-460AA600DF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6758481"/>
              </p:ext>
            </p:extLst>
          </p:nvPr>
        </p:nvGraphicFramePr>
        <p:xfrm>
          <a:off x="1247635" y="1308149"/>
          <a:ext cx="116014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43" name="Grupo 42">
            <a:extLst>
              <a:ext uri="{FF2B5EF4-FFF2-40B4-BE49-F238E27FC236}">
                <a16:creationId xmlns:a16="http://schemas.microsoft.com/office/drawing/2014/main" id="{0D73B4C8-7453-6CAB-37CE-EC7C6B036748}"/>
              </a:ext>
            </a:extLst>
          </p:cNvPr>
          <p:cNvGrpSpPr/>
          <p:nvPr/>
        </p:nvGrpSpPr>
        <p:grpSpPr>
          <a:xfrm>
            <a:off x="2188877" y="1308149"/>
            <a:ext cx="10265912" cy="4166672"/>
            <a:chOff x="2188877" y="1308149"/>
            <a:chExt cx="10265912" cy="4166672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4E4F716-C72E-5522-B919-42DCFE323462}"/>
                </a:ext>
              </a:extLst>
            </p:cNvPr>
            <p:cNvSpPr txBox="1"/>
            <p:nvPr/>
          </p:nvSpPr>
          <p:spPr>
            <a:xfrm>
              <a:off x="9781037" y="2769940"/>
              <a:ext cx="26737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/>
                <a:t>Estado del arte, reconocimiento de normatividad educación, inclusión, derechos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9FEC6F0-F290-0678-C6B4-C6601AF0E00E}"/>
                </a:ext>
              </a:extLst>
            </p:cNvPr>
            <p:cNvSpPr txBox="1"/>
            <p:nvPr/>
          </p:nvSpPr>
          <p:spPr>
            <a:xfrm>
              <a:off x="8342439" y="1308149"/>
              <a:ext cx="36952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Identificación de conceptos, socialización de experiencias</a:t>
              </a:r>
            </a:p>
            <a:p>
              <a:endParaRPr lang="es-CO" dirty="0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DE3BD4C-1810-2CA1-1A62-89FA358CD913}"/>
                </a:ext>
              </a:extLst>
            </p:cNvPr>
            <p:cNvSpPr txBox="1"/>
            <p:nvPr/>
          </p:nvSpPr>
          <p:spPr>
            <a:xfrm>
              <a:off x="8953448" y="4641710"/>
              <a:ext cx="2673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/>
                <a:t>Diseños de propuestas de intervención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694AE67-6BA8-E770-D890-8E33C28BFC71}"/>
                </a:ext>
              </a:extLst>
            </p:cNvPr>
            <p:cNvSpPr txBox="1"/>
            <p:nvPr/>
          </p:nvSpPr>
          <p:spPr>
            <a:xfrm>
              <a:off x="2808122" y="4551491"/>
              <a:ext cx="24583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Consentimiento programa de formación, asistencia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1554FE9-7B1B-193A-E4AD-0C881A53EC96}"/>
                </a:ext>
              </a:extLst>
            </p:cNvPr>
            <p:cNvSpPr txBox="1"/>
            <p:nvPr/>
          </p:nvSpPr>
          <p:spPr>
            <a:xfrm>
              <a:off x="2188877" y="2837487"/>
              <a:ext cx="22107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Implementa modelo Didactext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DE06448-DC19-B915-DA13-52CA9EF9122B}"/>
                </a:ext>
              </a:extLst>
            </p:cNvPr>
            <p:cNvSpPr txBox="1"/>
            <p:nvPr/>
          </p:nvSpPr>
          <p:spPr>
            <a:xfrm>
              <a:off x="4261110" y="1308149"/>
              <a:ext cx="16978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Docentes sensibilizados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2E25FB5E-73C0-D63A-9895-E0F5F212C7B7}"/>
              </a:ext>
            </a:extLst>
          </p:cNvPr>
          <p:cNvGrpSpPr/>
          <p:nvPr/>
        </p:nvGrpSpPr>
        <p:grpSpPr>
          <a:xfrm>
            <a:off x="6377074" y="3060133"/>
            <a:ext cx="1510487" cy="1027756"/>
            <a:chOff x="5099418" y="-3"/>
            <a:chExt cx="1510487" cy="1027756"/>
          </a:xfrm>
        </p:grpSpPr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id="{C8B4C460-6AE2-6B08-4215-0AB86174A278}"/>
                </a:ext>
              </a:extLst>
            </p:cNvPr>
            <p:cNvSpPr/>
            <p:nvPr/>
          </p:nvSpPr>
          <p:spPr>
            <a:xfrm>
              <a:off x="5099418" y="-3"/>
              <a:ext cx="1510487" cy="102775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ángulo: esquinas redondeadas 4">
              <a:extLst>
                <a:ext uri="{FF2B5EF4-FFF2-40B4-BE49-F238E27FC236}">
                  <a16:creationId xmlns:a16="http://schemas.microsoft.com/office/drawing/2014/main" id="{2BC07F01-76B9-F6EA-ED08-FBCEF76AE368}"/>
                </a:ext>
              </a:extLst>
            </p:cNvPr>
            <p:cNvSpPr txBox="1"/>
            <p:nvPr/>
          </p:nvSpPr>
          <p:spPr>
            <a:xfrm>
              <a:off x="5149589" y="50168"/>
              <a:ext cx="1410145" cy="9274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600" b="1" kern="1200" dirty="0">
                  <a:solidFill>
                    <a:schemeClr val="tx1"/>
                  </a:solidFill>
                </a:rPr>
                <a:t>Inclusión</a:t>
              </a:r>
            </a:p>
          </p:txBody>
        </p:sp>
      </p:grp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A1E5EB35-FB1B-4D95-CB9C-FA9B7C79AC41}"/>
              </a:ext>
            </a:extLst>
          </p:cNvPr>
          <p:cNvCxnSpPr>
            <a:cxnSpLocks/>
          </p:cNvCxnSpPr>
          <p:nvPr/>
        </p:nvCxnSpPr>
        <p:spPr>
          <a:xfrm flipV="1">
            <a:off x="7120120" y="2476982"/>
            <a:ext cx="0" cy="3605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C97CA9D1-AA8B-AF50-44D2-994357A4EF78}"/>
              </a:ext>
            </a:extLst>
          </p:cNvPr>
          <p:cNvCxnSpPr>
            <a:cxnSpLocks/>
          </p:cNvCxnSpPr>
          <p:nvPr/>
        </p:nvCxnSpPr>
        <p:spPr>
          <a:xfrm flipH="1" flipV="1">
            <a:off x="7346289" y="4202738"/>
            <a:ext cx="269853" cy="3141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8BE8F2C-3E74-9F5F-F602-FBDBAB97B41D}"/>
              </a:ext>
            </a:extLst>
          </p:cNvPr>
          <p:cNvCxnSpPr>
            <a:cxnSpLocks/>
          </p:cNvCxnSpPr>
          <p:nvPr/>
        </p:nvCxnSpPr>
        <p:spPr>
          <a:xfrm flipV="1">
            <a:off x="6597570" y="4202738"/>
            <a:ext cx="243068" cy="3141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6A7232D1-5E87-6D99-0BD4-80B75C3459B7}"/>
              </a:ext>
            </a:extLst>
          </p:cNvPr>
          <p:cNvCxnSpPr>
            <a:cxnSpLocks/>
          </p:cNvCxnSpPr>
          <p:nvPr/>
        </p:nvCxnSpPr>
        <p:spPr>
          <a:xfrm flipV="1">
            <a:off x="7906065" y="3379016"/>
            <a:ext cx="256946" cy="1670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8F7E24BA-7ECE-4AE9-AFB3-2085BE3BF577}"/>
              </a:ext>
            </a:extLst>
          </p:cNvPr>
          <p:cNvCxnSpPr>
            <a:cxnSpLocks/>
          </p:cNvCxnSpPr>
          <p:nvPr/>
        </p:nvCxnSpPr>
        <p:spPr>
          <a:xfrm flipH="1" flipV="1">
            <a:off x="6106054" y="3342156"/>
            <a:ext cx="219342" cy="2039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93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288;p37"/>
          <p:cNvSpPr txBox="1">
            <a:spLocks noGrp="1"/>
          </p:cNvSpPr>
          <p:nvPr>
            <p:ph type="title"/>
          </p:nvPr>
        </p:nvSpPr>
        <p:spPr>
          <a:xfrm>
            <a:off x="3432815" y="838711"/>
            <a:ext cx="6483927" cy="6705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buClr>
                <a:schemeClr val="dk2"/>
              </a:buClr>
              <a:buSzPts val="1600"/>
            </a:pPr>
            <a:r>
              <a:rPr lang="es-CO" sz="3700" b="1" dirty="0">
                <a:solidFill>
                  <a:schemeClr val="accent1">
                    <a:lumMod val="75000"/>
                  </a:schemeClr>
                </a:solidFill>
                <a:latin typeface="Concert One"/>
                <a:ea typeface="Roboto Mono Regular"/>
                <a:sym typeface="Roboto Mono Regular"/>
              </a:rPr>
              <a:t>Frutos de la investigación</a:t>
            </a:r>
          </a:p>
        </p:txBody>
      </p:sp>
      <p:sp>
        <p:nvSpPr>
          <p:cNvPr id="53" name="Marcador de texto 2">
            <a:extLst>
              <a:ext uri="{FF2B5EF4-FFF2-40B4-BE49-F238E27FC236}">
                <a16:creationId xmlns:a16="http://schemas.microsoft.com/office/drawing/2014/main" id="{71F13D4C-7347-4B6E-BBFC-4E4709263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6085" y="1483167"/>
            <a:ext cx="3403459" cy="50108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O" sz="2400" dirty="0">
                <a:latin typeface="Arial Narrow" panose="020B0606020202030204" pitchFamily="34" charset="0"/>
              </a:rPr>
              <a:t>Ponencias internacionales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99F312-C3A0-FAB6-B3FF-C062C890A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716" y="2125383"/>
            <a:ext cx="4785775" cy="32494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A118CF-0A02-AC5D-3DC6-D05176AD3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439" y="1759773"/>
            <a:ext cx="3218967" cy="393226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2ECE765-DC69-C063-050C-1D981EAF2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4248DC7-2CE5-C1B3-D74B-63A0A189D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6" name="Imagen 5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1AA07DBD-909F-A9E7-64E9-5D80BA553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3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288;p37"/>
          <p:cNvSpPr txBox="1">
            <a:spLocks noGrp="1"/>
          </p:cNvSpPr>
          <p:nvPr>
            <p:ph type="title"/>
          </p:nvPr>
        </p:nvSpPr>
        <p:spPr>
          <a:xfrm>
            <a:off x="3432815" y="838711"/>
            <a:ext cx="6483927" cy="6705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buClr>
                <a:schemeClr val="dk2"/>
              </a:buClr>
              <a:buSzPts val="1600"/>
            </a:pPr>
            <a:r>
              <a:rPr lang="es-CO" sz="3700" b="1" dirty="0">
                <a:solidFill>
                  <a:schemeClr val="accent1">
                    <a:lumMod val="75000"/>
                  </a:schemeClr>
                </a:solidFill>
                <a:latin typeface="Concert One"/>
                <a:ea typeface="Roboto Mono Regular"/>
                <a:sym typeface="Roboto Mono Regular"/>
              </a:rPr>
              <a:t>Frutos de la investigación</a:t>
            </a:r>
          </a:p>
        </p:txBody>
      </p:sp>
      <p:sp>
        <p:nvSpPr>
          <p:cNvPr id="53" name="Marcador de texto 2">
            <a:extLst>
              <a:ext uri="{FF2B5EF4-FFF2-40B4-BE49-F238E27FC236}">
                <a16:creationId xmlns:a16="http://schemas.microsoft.com/office/drawing/2014/main" id="{71F13D4C-7347-4B6E-BBFC-4E4709263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7117" y="1577404"/>
            <a:ext cx="3553772" cy="50108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O" sz="2400" dirty="0">
                <a:latin typeface="Arial Narrow" panose="020B0606020202030204" pitchFamily="34" charset="0"/>
              </a:rPr>
              <a:t>Ponencias internacionales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F3A476-8DF8-3261-3342-E0421CD8D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98" y="2260858"/>
            <a:ext cx="5035434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F22B8B-2294-CE63-D730-D13C8FC4BD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63" t="17094" r="22543" b="9591"/>
          <a:stretch/>
        </p:blipFill>
        <p:spPr bwMode="auto">
          <a:xfrm>
            <a:off x="6990820" y="2260858"/>
            <a:ext cx="5307965" cy="345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2FDF68A-C4C9-8C7C-4685-825E0122C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8BEE4FF5-AB10-1987-AE53-681FF7DD1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6" name="Imagen 5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E668FD62-0B66-16DD-F328-8BB15E191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419" y="22622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288;p37"/>
          <p:cNvSpPr txBox="1">
            <a:spLocks noGrp="1"/>
          </p:cNvSpPr>
          <p:nvPr>
            <p:ph type="title"/>
          </p:nvPr>
        </p:nvSpPr>
        <p:spPr>
          <a:xfrm>
            <a:off x="3432815" y="838711"/>
            <a:ext cx="6483927" cy="6705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buClr>
                <a:schemeClr val="dk2"/>
              </a:buClr>
              <a:buSzPts val="1600"/>
            </a:pPr>
            <a:r>
              <a:rPr lang="es-CO" sz="3700" b="1" dirty="0">
                <a:solidFill>
                  <a:schemeClr val="accent1">
                    <a:lumMod val="75000"/>
                  </a:schemeClr>
                </a:solidFill>
                <a:latin typeface="Concert One"/>
                <a:ea typeface="Roboto Mono Regular"/>
                <a:sym typeface="Roboto Mono Regular"/>
              </a:rPr>
              <a:t>Frutos de la investigación</a:t>
            </a:r>
          </a:p>
        </p:txBody>
      </p:sp>
      <p:sp>
        <p:nvSpPr>
          <p:cNvPr id="53" name="Marcador de texto 2">
            <a:extLst>
              <a:ext uri="{FF2B5EF4-FFF2-40B4-BE49-F238E27FC236}">
                <a16:creationId xmlns:a16="http://schemas.microsoft.com/office/drawing/2014/main" id="{71F13D4C-7347-4B6E-BBFC-4E4709263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041" y="1508706"/>
            <a:ext cx="1574659" cy="50108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O" sz="2400" dirty="0">
                <a:latin typeface="Arial Narrow" panose="020B0606020202030204" pitchFamily="34" charset="0"/>
              </a:rPr>
              <a:t>Artículos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9B284D-298F-96EF-7842-458B09666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44" t="11745" r="22680" b="11523"/>
          <a:stretch/>
        </p:blipFill>
        <p:spPr bwMode="auto">
          <a:xfrm>
            <a:off x="1635265" y="2221649"/>
            <a:ext cx="4606632" cy="31271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687E087-ADE7-5EB0-C0C1-C337D152B5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9" t="16714" r="34829" b="7122"/>
          <a:stretch/>
        </p:blipFill>
        <p:spPr bwMode="auto">
          <a:xfrm>
            <a:off x="9294760" y="1695279"/>
            <a:ext cx="2386486" cy="34674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221202E-269C-4A24-770B-3B57D7A570CE}"/>
              </a:ext>
            </a:extLst>
          </p:cNvPr>
          <p:cNvSpPr txBox="1"/>
          <p:nvPr/>
        </p:nvSpPr>
        <p:spPr>
          <a:xfrm>
            <a:off x="2205038" y="5410201"/>
            <a:ext cx="2624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Revista Synergia Latina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991621B-1056-E8D1-56A0-2D4BFA573C64}"/>
              </a:ext>
            </a:extLst>
          </p:cNvPr>
          <p:cNvSpPr txBox="1"/>
          <p:nvPr/>
        </p:nvSpPr>
        <p:spPr>
          <a:xfrm>
            <a:off x="8637573" y="5348770"/>
            <a:ext cx="26246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/>
              <a:t>Editorial Aula de Humanidades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2027E1A-DD33-E2C4-22F9-F0461BFC5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237" y="2527540"/>
            <a:ext cx="2718224" cy="23318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269E1B-DBA3-FA4A-4C7D-55F9A6086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24F5C0DD-4594-C3E8-D56F-4FBB97AA3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8" name="Imagen 7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93DB404A-A0A3-F88F-694E-5876CF717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288;p37"/>
          <p:cNvSpPr txBox="1">
            <a:spLocks noGrp="1"/>
          </p:cNvSpPr>
          <p:nvPr>
            <p:ph type="title"/>
          </p:nvPr>
        </p:nvSpPr>
        <p:spPr>
          <a:xfrm>
            <a:off x="3432815" y="838711"/>
            <a:ext cx="6483927" cy="6705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buClr>
                <a:schemeClr val="dk2"/>
              </a:buClr>
              <a:buSzPts val="1600"/>
            </a:pPr>
            <a:r>
              <a:rPr lang="es-CO" sz="3700" b="1" dirty="0">
                <a:solidFill>
                  <a:schemeClr val="accent1">
                    <a:lumMod val="75000"/>
                  </a:schemeClr>
                </a:solidFill>
                <a:latin typeface="Concert One"/>
                <a:ea typeface="Roboto Mono Regular"/>
                <a:sym typeface="Roboto Mono Regular"/>
              </a:rPr>
              <a:t>Frutos de la investigación</a:t>
            </a:r>
          </a:p>
        </p:txBody>
      </p:sp>
      <p:sp>
        <p:nvSpPr>
          <p:cNvPr id="53" name="Marcador de texto 2">
            <a:extLst>
              <a:ext uri="{FF2B5EF4-FFF2-40B4-BE49-F238E27FC236}">
                <a16:creationId xmlns:a16="http://schemas.microsoft.com/office/drawing/2014/main" id="{71F13D4C-7347-4B6E-BBFC-4E4709263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651" y="1536343"/>
            <a:ext cx="2188434" cy="50108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O" sz="2400" dirty="0">
                <a:latin typeface="Arial Narrow" panose="020B0606020202030204" pitchFamily="34" charset="0"/>
              </a:rPr>
              <a:t>Pasantía Internacional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1285788-0FE6-52AD-CCC9-669D6499C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50" y="1759773"/>
            <a:ext cx="3552834" cy="449831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179DD3-9EA8-EFBF-7669-A21917EF9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B1ACF3DC-FBF1-3045-E892-C116CF6AA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5" name="Imagen 4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DACE5AFF-910D-C4B0-FD78-D6F08ECCF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4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"/>
          <p:cNvSpPr/>
          <p:nvPr/>
        </p:nvSpPr>
        <p:spPr>
          <a:xfrm rot="2703588">
            <a:off x="11605502" y="2425189"/>
            <a:ext cx="314445" cy="320783"/>
          </a:xfrm>
          <a:prstGeom prst="roundRect">
            <a:avLst>
              <a:gd name="adj" fmla="val 4455"/>
            </a:avLst>
          </a:prstGeom>
          <a:solidFill>
            <a:srgbClr val="FFD966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"/>
          <p:cNvSpPr/>
          <p:nvPr/>
        </p:nvSpPr>
        <p:spPr>
          <a:xfrm rot="2703588">
            <a:off x="11872114" y="1951386"/>
            <a:ext cx="510591" cy="520883"/>
          </a:xfrm>
          <a:prstGeom prst="roundRect">
            <a:avLst>
              <a:gd name="adj" fmla="val 4455"/>
            </a:avLst>
          </a:prstGeom>
          <a:solidFill>
            <a:srgbClr val="FFC0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2541649" y="1658937"/>
            <a:ext cx="8341359" cy="2389950"/>
          </a:xfrm>
          <a:prstGeom prst="rect">
            <a:avLst/>
          </a:prstGeom>
          <a:ln w="63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CO" sz="21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formación docente es un proceso de desarrollo personal y profesional que implica estrategias de intervención que fortalecen al maestro en su labor, y trasciende en su actuar; significa pensar en los docentes como autores y actores de los procesos educativos, como protagonistas en la reflexión sobre sus prácticas, de su profesión, de sí mismos, de sus estudiantes y por ende de su entorno y contexto</a:t>
            </a:r>
            <a:r>
              <a:rPr lang="es-CO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s-CO" sz="213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				 (Montes, 2021)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072" y="4213333"/>
            <a:ext cx="5846025" cy="186666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8808A8C-F998-D388-1675-D017B48F4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BF7A7FA1-B857-F7E5-F93D-444F265B2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4" name="Imagen 3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3A15B241-2AEA-7414-E0B5-4B8890D44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8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87;p30"/>
          <p:cNvSpPr txBox="1">
            <a:spLocks noGrp="1"/>
          </p:cNvSpPr>
          <p:nvPr>
            <p:ph type="title"/>
          </p:nvPr>
        </p:nvSpPr>
        <p:spPr>
          <a:xfrm>
            <a:off x="4577089" y="558603"/>
            <a:ext cx="624331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defTabSz="609585">
              <a:buSzPts val="2000"/>
            </a:pPr>
            <a:r>
              <a:rPr lang="es-CO" sz="3733" b="1" dirty="0">
                <a:solidFill>
                  <a:schemeClr val="accent1">
                    <a:lumMod val="75000"/>
                  </a:schemeClr>
                </a:solidFill>
                <a:latin typeface="Concert One" panose="020B0604020202020204" charset="0"/>
                <a:cs typeface="Concert One" panose="020B0604020202020204" charset="0"/>
              </a:rPr>
              <a:t>Planteamiento del problema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F2AEFB6-0A79-9672-480D-ED0D3B0F46E9}"/>
              </a:ext>
            </a:extLst>
          </p:cNvPr>
          <p:cNvGrpSpPr/>
          <p:nvPr/>
        </p:nvGrpSpPr>
        <p:grpSpPr>
          <a:xfrm>
            <a:off x="801950" y="2094736"/>
            <a:ext cx="4162545" cy="4075785"/>
            <a:chOff x="5737657" y="1750537"/>
            <a:chExt cx="4171731" cy="4189670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7F4919A5-5225-DF00-92CB-394CF7CEEFF1}"/>
                </a:ext>
              </a:extLst>
            </p:cNvPr>
            <p:cNvSpPr/>
            <p:nvPr/>
          </p:nvSpPr>
          <p:spPr>
            <a:xfrm>
              <a:off x="5737658" y="1750537"/>
              <a:ext cx="4171730" cy="2244928"/>
            </a:xfrm>
            <a:custGeom>
              <a:avLst/>
              <a:gdLst>
                <a:gd name="connsiteX0" fmla="*/ 0 w 5513919"/>
                <a:gd name="connsiteY0" fmla="*/ 0 h 1815562"/>
                <a:gd name="connsiteX1" fmla="*/ 4606138 w 5513919"/>
                <a:gd name="connsiteY1" fmla="*/ 0 h 1815562"/>
                <a:gd name="connsiteX2" fmla="*/ 5513919 w 5513919"/>
                <a:gd name="connsiteY2" fmla="*/ 907781 h 1815562"/>
                <a:gd name="connsiteX3" fmla="*/ 4606138 w 5513919"/>
                <a:gd name="connsiteY3" fmla="*/ 1815562 h 1815562"/>
                <a:gd name="connsiteX4" fmla="*/ 0 w 5513919"/>
                <a:gd name="connsiteY4" fmla="*/ 1815562 h 1815562"/>
                <a:gd name="connsiteX5" fmla="*/ 907781 w 5513919"/>
                <a:gd name="connsiteY5" fmla="*/ 907781 h 1815562"/>
                <a:gd name="connsiteX6" fmla="*/ 0 w 5513919"/>
                <a:gd name="connsiteY6" fmla="*/ 0 h 1815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13919" h="1815562">
                  <a:moveTo>
                    <a:pt x="0" y="0"/>
                  </a:moveTo>
                  <a:lnTo>
                    <a:pt x="4606138" y="0"/>
                  </a:lnTo>
                  <a:lnTo>
                    <a:pt x="5513919" y="907781"/>
                  </a:lnTo>
                  <a:lnTo>
                    <a:pt x="4606138" y="1815562"/>
                  </a:lnTo>
                  <a:lnTo>
                    <a:pt x="0" y="1815562"/>
                  </a:lnTo>
                  <a:lnTo>
                    <a:pt x="907781" y="9077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FF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7781" tIns="0" rIns="907781" bIns="0" numCol="1" spcCol="1270" anchor="ctr" anchorCtr="0">
              <a:noAutofit/>
            </a:bodyPr>
            <a:lstStyle/>
            <a:p>
              <a:pPr algn="ctr" defTabSz="266700">
                <a:spcBef>
                  <a:spcPct val="0"/>
                </a:spcBef>
              </a:pPr>
              <a:r>
                <a:rPr lang="es-CO" sz="1300" b="1" dirty="0">
                  <a:solidFill>
                    <a:schemeClr val="tx1"/>
                  </a:solidFill>
                </a:rPr>
                <a:t>Profesionales de apoyo. </a:t>
              </a:r>
            </a:p>
            <a:p>
              <a:pPr algn="ctr" defTabSz="985838">
                <a:spcBef>
                  <a:spcPct val="0"/>
                </a:spcBef>
                <a:tabLst>
                  <a:tab pos="2239963" algn="l"/>
                </a:tabLst>
              </a:pPr>
              <a:r>
                <a:rPr lang="es-ES" sz="1300" b="1" dirty="0">
                  <a:solidFill>
                    <a:schemeClr val="tx1"/>
                  </a:solidFill>
                </a:rPr>
                <a:t>Contrataciones intermitentes y sin continuidad en procesos que inician. </a:t>
              </a:r>
            </a:p>
            <a:p>
              <a:pPr algn="ctr" defTabSz="985838">
                <a:spcBef>
                  <a:spcPct val="0"/>
                </a:spcBef>
                <a:tabLst>
                  <a:tab pos="1881188" algn="l"/>
                  <a:tab pos="2419350" algn="l"/>
                </a:tabLst>
              </a:pPr>
              <a:r>
                <a:rPr lang="es-ES" sz="1300" b="1" dirty="0">
                  <a:solidFill>
                    <a:schemeClr val="tx1"/>
                  </a:solidFill>
                </a:rPr>
                <a:t>Los </a:t>
              </a:r>
              <a:r>
                <a:rPr lang="es-ES" sz="13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contratistas</a:t>
              </a:r>
              <a:r>
                <a:rPr lang="es-ES" sz="1300" b="1" dirty="0">
                  <a:solidFill>
                    <a:schemeClr val="tx1"/>
                  </a:solidFill>
                </a:rPr>
                <a:t> se perciben presionados por presentar actas y evidencias.</a:t>
              </a:r>
            </a:p>
            <a:p>
              <a:pPr algn="ctr" defTabSz="985838">
                <a:spcBef>
                  <a:spcPct val="0"/>
                </a:spcBef>
                <a:tabLst>
                  <a:tab pos="1881188" algn="l"/>
                  <a:tab pos="2419350" algn="l"/>
                </a:tabLst>
              </a:pPr>
              <a:r>
                <a:rPr lang="es-ES" sz="1300" b="1" dirty="0">
                  <a:solidFill>
                    <a:schemeClr val="tx1"/>
                  </a:solidFill>
                </a:rPr>
                <a:t>Las orientaciones o capacitaciones que se brindan a los docentes son generales. </a:t>
              </a:r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D315800-3B60-EA5C-44B8-42AAF285732A}"/>
                </a:ext>
              </a:extLst>
            </p:cNvPr>
            <p:cNvSpPr/>
            <p:nvPr/>
          </p:nvSpPr>
          <p:spPr>
            <a:xfrm>
              <a:off x="5769734" y="4010365"/>
              <a:ext cx="3971295" cy="979620"/>
            </a:xfrm>
            <a:custGeom>
              <a:avLst/>
              <a:gdLst>
                <a:gd name="connsiteX0" fmla="*/ 0 w 5403438"/>
                <a:gd name="connsiteY0" fmla="*/ 0 h 785366"/>
                <a:gd name="connsiteX1" fmla="*/ 5010755 w 5403438"/>
                <a:gd name="connsiteY1" fmla="*/ 0 h 785366"/>
                <a:gd name="connsiteX2" fmla="*/ 5403438 w 5403438"/>
                <a:gd name="connsiteY2" fmla="*/ 392683 h 785366"/>
                <a:gd name="connsiteX3" fmla="*/ 5010755 w 5403438"/>
                <a:gd name="connsiteY3" fmla="*/ 785366 h 785366"/>
                <a:gd name="connsiteX4" fmla="*/ 0 w 5403438"/>
                <a:gd name="connsiteY4" fmla="*/ 785366 h 785366"/>
                <a:gd name="connsiteX5" fmla="*/ 392683 w 5403438"/>
                <a:gd name="connsiteY5" fmla="*/ 392683 h 785366"/>
                <a:gd name="connsiteX6" fmla="*/ 0 w 5403438"/>
                <a:gd name="connsiteY6" fmla="*/ 0 h 78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03438" h="785366">
                  <a:moveTo>
                    <a:pt x="0" y="0"/>
                  </a:moveTo>
                  <a:lnTo>
                    <a:pt x="5010755" y="0"/>
                  </a:lnTo>
                  <a:lnTo>
                    <a:pt x="5403438" y="392683"/>
                  </a:lnTo>
                  <a:lnTo>
                    <a:pt x="5010755" y="785366"/>
                  </a:lnTo>
                  <a:lnTo>
                    <a:pt x="0" y="785366"/>
                  </a:lnTo>
                  <a:lnTo>
                    <a:pt x="392683" y="392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9193" tIns="8255" rIns="392683" bIns="8255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</a:pPr>
              <a:r>
                <a:rPr lang="es-CO" sz="1300" b="1" dirty="0">
                  <a:solidFill>
                    <a:schemeClr val="tx1"/>
                  </a:solidFill>
                </a:rPr>
                <a:t>Estudiantes.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</a:pPr>
              <a:r>
                <a:rPr lang="es-CO" sz="1300" b="1" dirty="0">
                  <a:solidFill>
                    <a:schemeClr val="tx1"/>
                  </a:solidFill>
                </a:rPr>
                <a:t>Procesos académicos basados en convivencia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</a:pPr>
              <a:r>
                <a:rPr lang="es-CO" sz="1300" b="1" dirty="0">
                  <a:solidFill>
                    <a:schemeClr val="tx1"/>
                  </a:solidFill>
                </a:rPr>
                <a:t>Transcribir y a perfeccionar las grafías, mas no comprenden lo que escriben</a:t>
              </a:r>
              <a:r>
                <a:rPr lang="es-CO" sz="1300" dirty="0">
                  <a:solidFill>
                    <a:schemeClr val="tx1"/>
                  </a:solidFill>
                </a:rPr>
                <a:t>.</a:t>
              </a:r>
              <a:endParaRPr lang="es-ES" sz="1300" dirty="0">
                <a:solidFill>
                  <a:schemeClr val="tx1"/>
                </a:solidFill>
              </a:endParaRP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0BECE288-E34F-B3AF-BD62-8216D41D61DA}"/>
                </a:ext>
              </a:extLst>
            </p:cNvPr>
            <p:cNvSpPr/>
            <p:nvPr/>
          </p:nvSpPr>
          <p:spPr>
            <a:xfrm>
              <a:off x="5737657" y="5018488"/>
              <a:ext cx="3971295" cy="921719"/>
            </a:xfrm>
            <a:custGeom>
              <a:avLst/>
              <a:gdLst>
                <a:gd name="connsiteX0" fmla="*/ 0 w 5474548"/>
                <a:gd name="connsiteY0" fmla="*/ 0 h 727465"/>
                <a:gd name="connsiteX1" fmla="*/ 5110816 w 5474548"/>
                <a:gd name="connsiteY1" fmla="*/ 0 h 727465"/>
                <a:gd name="connsiteX2" fmla="*/ 5474548 w 5474548"/>
                <a:gd name="connsiteY2" fmla="*/ 363733 h 727465"/>
                <a:gd name="connsiteX3" fmla="*/ 5110816 w 5474548"/>
                <a:gd name="connsiteY3" fmla="*/ 727465 h 727465"/>
                <a:gd name="connsiteX4" fmla="*/ 0 w 5474548"/>
                <a:gd name="connsiteY4" fmla="*/ 727465 h 727465"/>
                <a:gd name="connsiteX5" fmla="*/ 363733 w 5474548"/>
                <a:gd name="connsiteY5" fmla="*/ 363733 h 727465"/>
                <a:gd name="connsiteX6" fmla="*/ 0 w 5474548"/>
                <a:gd name="connsiteY6" fmla="*/ 0 h 72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4548" h="727465">
                  <a:moveTo>
                    <a:pt x="0" y="0"/>
                  </a:moveTo>
                  <a:lnTo>
                    <a:pt x="5110816" y="0"/>
                  </a:lnTo>
                  <a:lnTo>
                    <a:pt x="5474548" y="363733"/>
                  </a:lnTo>
                  <a:lnTo>
                    <a:pt x="5110816" y="727465"/>
                  </a:lnTo>
                  <a:lnTo>
                    <a:pt x="0" y="727465"/>
                  </a:lnTo>
                  <a:lnTo>
                    <a:pt x="363733" y="363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0243" tIns="8255" rIns="363732" bIns="8255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300" b="1" dirty="0">
                  <a:solidFill>
                    <a:schemeClr val="tx1"/>
                  </a:solidFill>
                </a:rPr>
                <a:t>Docentes.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300" b="1" dirty="0">
                  <a:solidFill>
                    <a:schemeClr val="tx1"/>
                  </a:solidFill>
                </a:rPr>
                <a:t>Perfiles docentes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300" b="1" dirty="0">
                  <a:solidFill>
                    <a:schemeClr val="tx1"/>
                  </a:solidFill>
                </a:rPr>
                <a:t>Practicas de aula</a:t>
              </a:r>
            </a:p>
          </p:txBody>
        </p:sp>
      </p:grpSp>
      <p:sp>
        <p:nvSpPr>
          <p:cNvPr id="34" name="Rectángulo 33"/>
          <p:cNvSpPr/>
          <p:nvPr/>
        </p:nvSpPr>
        <p:spPr>
          <a:xfrm>
            <a:off x="3171371" y="1228355"/>
            <a:ext cx="94164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ámbitos mundial y nacional se han creado normas y guías de orientación para la implementación de una educación inclusiva, pero en algunos entes territoriales no se ejecuta de manera adecuada y menos se garantiza una educación inclusiva con calidad.</a:t>
            </a:r>
            <a:endParaRPr lang="es-CO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94538BE-AE63-B542-7254-74C97DE382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64494" y="2403580"/>
            <a:ext cx="7560604" cy="3495509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58921350-7E14-7B79-C9EC-B6E7C5504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8" name="Imagen 7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AD048671-025A-6493-1E52-F5DB26DA5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CAC8B635-BC04-AA9B-2D21-DB3DE94A59FF}"/>
              </a:ext>
            </a:extLst>
          </p:cNvPr>
          <p:cNvGrpSpPr/>
          <p:nvPr/>
        </p:nvGrpSpPr>
        <p:grpSpPr>
          <a:xfrm>
            <a:off x="192152" y="6150984"/>
            <a:ext cx="13068170" cy="817030"/>
            <a:chOff x="110307" y="2741546"/>
            <a:chExt cx="13068170" cy="817030"/>
          </a:xfrm>
        </p:grpSpPr>
        <p:pic>
          <p:nvPicPr>
            <p:cNvPr id="10" name="Picture 6" descr="BIENESTAR UNIVERSITARIO">
              <a:extLst>
                <a:ext uri="{FF2B5EF4-FFF2-40B4-BE49-F238E27FC236}">
                  <a16:creationId xmlns:a16="http://schemas.microsoft.com/office/drawing/2014/main" id="{1101551A-D00D-062E-43FC-DFD0AC8FB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7" y="2792352"/>
              <a:ext cx="2025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Gestión Jurídica UNICAUCA">
              <a:extLst>
                <a:ext uri="{FF2B5EF4-FFF2-40B4-BE49-F238E27FC236}">
                  <a16:creationId xmlns:a16="http://schemas.microsoft.com/office/drawing/2014/main" id="{D21FB1B4-40E5-9F55-6491-7D71BAF16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418" y="2741546"/>
              <a:ext cx="1529552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Universidad de Cartagena - Asociación Colombiana de Endodoncia">
              <a:extLst>
                <a:ext uri="{FF2B5EF4-FFF2-40B4-BE49-F238E27FC236}">
                  <a16:creationId xmlns:a16="http://schemas.microsoft.com/office/drawing/2014/main" id="{C9B322EB-A7B6-E9F9-BB02-C651370F4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766" y="2792352"/>
              <a:ext cx="123465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Investigación - UCundinamarca">
              <a:extLst>
                <a:ext uri="{FF2B5EF4-FFF2-40B4-BE49-F238E27FC236}">
                  <a16:creationId xmlns:a16="http://schemas.microsoft.com/office/drawing/2014/main" id="{D2643ACF-643C-E923-FF68-DDECF2AAE2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5" r="25102"/>
            <a:stretch/>
          </p:blipFill>
          <p:spPr bwMode="auto">
            <a:xfrm>
              <a:off x="4885053" y="2831546"/>
              <a:ext cx="1059856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Imagen 13" descr="Gráfico, Logotipo, Gráfico de proyección solar&#10;&#10;Descripción generada automáticamente">
              <a:extLst>
                <a:ext uri="{FF2B5EF4-FFF2-40B4-BE49-F238E27FC236}">
                  <a16:creationId xmlns:a16="http://schemas.microsoft.com/office/drawing/2014/main" id="{5AAEB455-8D67-3632-2917-247284CC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51501" y="2741546"/>
              <a:ext cx="612000" cy="720000"/>
            </a:xfrm>
            <a:prstGeom prst="rect">
              <a:avLst/>
            </a:prstGeom>
          </p:spPr>
        </p:pic>
        <p:pic>
          <p:nvPicPr>
            <p:cNvPr id="15" name="Imagen 14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EBD491AA-677C-93E1-80CB-1CE483E11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15544" y="2741546"/>
              <a:ext cx="1560000" cy="720000"/>
            </a:xfrm>
            <a:prstGeom prst="rect">
              <a:avLst/>
            </a:prstGeom>
          </p:spPr>
        </p:pic>
        <p:pic>
          <p:nvPicPr>
            <p:cNvPr id="16" name="Imagen 15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320CC9D7-75A3-3876-7DF6-C06F44CE4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7587" y="2807441"/>
              <a:ext cx="610466" cy="630000"/>
            </a:xfrm>
            <a:prstGeom prst="rect">
              <a:avLst/>
            </a:prstGeom>
          </p:spPr>
        </p:pic>
        <p:pic>
          <p:nvPicPr>
            <p:cNvPr id="17" name="Imagen 16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2761E9D3-BD5B-E00A-890B-B36A496FC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93931" y="2807441"/>
              <a:ext cx="1024764" cy="654105"/>
            </a:xfrm>
            <a:prstGeom prst="rect">
              <a:avLst/>
            </a:prstGeom>
          </p:spPr>
        </p:pic>
        <p:pic>
          <p:nvPicPr>
            <p:cNvPr id="18" name="Imagen 17" descr="Interfaz de usuario gráfica, Aplicación, Word&#10;&#10;Descripción generada automáticamente">
              <a:extLst>
                <a:ext uri="{FF2B5EF4-FFF2-40B4-BE49-F238E27FC236}">
                  <a16:creationId xmlns:a16="http://schemas.microsoft.com/office/drawing/2014/main" id="{9E83027B-7794-BCCF-2851-A4D63B478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66903" y="2779271"/>
              <a:ext cx="2347552" cy="73361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090AFF4F-35B7-FF75-2C74-C1E3E63A6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241455" y="2779271"/>
              <a:ext cx="937022" cy="779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838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214;p32"/>
          <p:cNvSpPr txBox="1">
            <a:spLocks noGrp="1"/>
          </p:cNvSpPr>
          <p:nvPr>
            <p:ph type="title"/>
          </p:nvPr>
        </p:nvSpPr>
        <p:spPr>
          <a:xfrm>
            <a:off x="2898148" y="1044074"/>
            <a:ext cx="8268980" cy="5790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 defTabSz="609585">
              <a:buClr>
                <a:schemeClr val="accent2"/>
              </a:buClr>
              <a:buSzPts val="2100"/>
            </a:pPr>
            <a:r>
              <a:rPr lang="es-CO" sz="3733" b="1" dirty="0">
                <a:solidFill>
                  <a:schemeClr val="accent1">
                    <a:lumMod val="75000"/>
                  </a:schemeClr>
                </a:solidFill>
                <a:latin typeface="Concert One"/>
              </a:rPr>
              <a:t>Pregunta de investigación 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516738B-49CE-674C-FD25-E3E263AAE2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3458151"/>
              </p:ext>
            </p:extLst>
          </p:nvPr>
        </p:nvGraphicFramePr>
        <p:xfrm>
          <a:off x="2607676" y="1902243"/>
          <a:ext cx="8559452" cy="400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EFC5780F-46B4-9DD1-C5F2-40B9108A6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E8DFACC-F345-8915-60E5-F3CD222E9F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" y="80234"/>
            <a:ext cx="1531004" cy="1440000"/>
          </a:xfrm>
          <a:prstGeom prst="rect">
            <a:avLst/>
          </a:prstGeom>
        </p:spPr>
      </p:pic>
      <p:pic>
        <p:nvPicPr>
          <p:cNvPr id="7" name="Imagen 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566C5A99-77B4-C5A2-1D17-511A3100C9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2444" y="9763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9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03687F0D-6FD7-EA93-7AFB-788E872FE9F9}"/>
              </a:ext>
            </a:extLst>
          </p:cNvPr>
          <p:cNvSpPr/>
          <p:nvPr/>
        </p:nvSpPr>
        <p:spPr>
          <a:xfrm>
            <a:off x="4223051" y="702968"/>
            <a:ext cx="5006373" cy="1846409"/>
          </a:xfrm>
          <a:custGeom>
            <a:avLst/>
            <a:gdLst>
              <a:gd name="connsiteX0" fmla="*/ 0 w 5006373"/>
              <a:gd name="connsiteY0" fmla="*/ 923205 h 1846409"/>
              <a:gd name="connsiteX1" fmla="*/ 2503187 w 5006373"/>
              <a:gd name="connsiteY1" fmla="*/ 0 h 1846409"/>
              <a:gd name="connsiteX2" fmla="*/ 5006374 w 5006373"/>
              <a:gd name="connsiteY2" fmla="*/ 923205 h 1846409"/>
              <a:gd name="connsiteX3" fmla="*/ 2503187 w 5006373"/>
              <a:gd name="connsiteY3" fmla="*/ 1846410 h 1846409"/>
              <a:gd name="connsiteX4" fmla="*/ 0 w 5006373"/>
              <a:gd name="connsiteY4" fmla="*/ 923205 h 184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6373" h="1846409">
                <a:moveTo>
                  <a:pt x="0" y="923205"/>
                </a:moveTo>
                <a:cubicBezTo>
                  <a:pt x="0" y="413333"/>
                  <a:pt x="1120715" y="0"/>
                  <a:pt x="2503187" y="0"/>
                </a:cubicBezTo>
                <a:cubicBezTo>
                  <a:pt x="3885659" y="0"/>
                  <a:pt x="5006374" y="413333"/>
                  <a:pt x="5006374" y="923205"/>
                </a:cubicBezTo>
                <a:cubicBezTo>
                  <a:pt x="5006374" y="1433077"/>
                  <a:pt x="3885659" y="1846410"/>
                  <a:pt x="2503187" y="1846410"/>
                </a:cubicBezTo>
                <a:cubicBezTo>
                  <a:pt x="1120715" y="1846410"/>
                  <a:pt x="0" y="1433077"/>
                  <a:pt x="0" y="92320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54756" tIns="291990" rIns="754756" bIns="291990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700" dirty="0">
                <a:latin typeface="Arial Narrow" panose="020B0606020202030204" pitchFamily="34" charset="0"/>
                <a:cs typeface="Roboto Mono Regular"/>
              </a:rPr>
              <a:t>1. </a:t>
            </a:r>
            <a:r>
              <a:rPr lang="es-CO" sz="1700" dirty="0">
                <a:latin typeface="Arial Narrow" panose="020B0606020202030204" pitchFamily="34" charset="0"/>
                <a:cs typeface="Roboto Mono Regular"/>
              </a:rPr>
              <a:t>Determinar el estado de las prácticas docentes en torno al proceso de enseñanza y aprendizaje de la escritura de estudiantes con discapacidad intelectual del nivel de básica primaria.</a:t>
            </a:r>
            <a:endParaRPr lang="es-CO" sz="1600" dirty="0">
              <a:latin typeface="Arial Narrow" panose="020B0606020202030204" pitchFamily="34" charset="0"/>
              <a:cs typeface="Roboto Mono Regular"/>
            </a:endParaRP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8BEA7D10-CC7B-F64E-17A3-CD359DC2EC24}"/>
              </a:ext>
            </a:extLst>
          </p:cNvPr>
          <p:cNvSpPr/>
          <p:nvPr/>
        </p:nvSpPr>
        <p:spPr>
          <a:xfrm>
            <a:off x="8260400" y="2859314"/>
            <a:ext cx="4084627" cy="1846409"/>
          </a:xfrm>
          <a:custGeom>
            <a:avLst/>
            <a:gdLst>
              <a:gd name="connsiteX0" fmla="*/ 0 w 4084627"/>
              <a:gd name="connsiteY0" fmla="*/ 923205 h 1846409"/>
              <a:gd name="connsiteX1" fmla="*/ 2042314 w 4084627"/>
              <a:gd name="connsiteY1" fmla="*/ 0 h 1846409"/>
              <a:gd name="connsiteX2" fmla="*/ 4084628 w 4084627"/>
              <a:gd name="connsiteY2" fmla="*/ 923205 h 1846409"/>
              <a:gd name="connsiteX3" fmla="*/ 2042314 w 4084627"/>
              <a:gd name="connsiteY3" fmla="*/ 1846410 h 1846409"/>
              <a:gd name="connsiteX4" fmla="*/ 0 w 4084627"/>
              <a:gd name="connsiteY4" fmla="*/ 923205 h 184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4627" h="1846409">
                <a:moveTo>
                  <a:pt x="0" y="923205"/>
                </a:moveTo>
                <a:cubicBezTo>
                  <a:pt x="0" y="413333"/>
                  <a:pt x="914375" y="0"/>
                  <a:pt x="2042314" y="0"/>
                </a:cubicBezTo>
                <a:cubicBezTo>
                  <a:pt x="3170253" y="0"/>
                  <a:pt x="4084628" y="413333"/>
                  <a:pt x="4084628" y="923205"/>
                </a:cubicBezTo>
                <a:cubicBezTo>
                  <a:pt x="4084628" y="1433077"/>
                  <a:pt x="3170253" y="1846410"/>
                  <a:pt x="2042314" y="1846410"/>
                </a:cubicBezTo>
                <a:cubicBezTo>
                  <a:pt x="914375" y="1846410"/>
                  <a:pt x="0" y="1433077"/>
                  <a:pt x="0" y="92320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3266964"/>
              <a:satOff val="-13592"/>
              <a:lumOff val="3203"/>
              <a:alphaOff val="0"/>
            </a:schemeClr>
          </a:fillRef>
          <a:effectRef idx="1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21040" tIns="293260" rIns="621040" bIns="29326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dirty="0">
                <a:latin typeface="Arial Narrow" panose="020B0606020202030204" pitchFamily="34" charset="0"/>
                <a:cs typeface="Roboto Mono Regular"/>
                <a:sym typeface="Roboto Mono Regular"/>
              </a:rPr>
              <a:t>2. </a:t>
            </a:r>
            <a:r>
              <a:rPr lang="es-CO" dirty="0">
                <a:latin typeface="Arial Narrow" panose="020B0606020202030204" pitchFamily="34" charset="0"/>
                <a:cs typeface="Roboto Mono Regular"/>
              </a:rPr>
              <a:t>Diseñar de una propuesta de intervención con fundamentos pedagógico-didácticos que contribuya a la formación de docentes del nivel de básica primaria.</a:t>
            </a:r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7D8118F5-F5D6-A92D-6D57-A0ECBAA8BF72}"/>
              </a:ext>
            </a:extLst>
          </p:cNvPr>
          <p:cNvSpPr/>
          <p:nvPr/>
        </p:nvSpPr>
        <p:spPr>
          <a:xfrm>
            <a:off x="4421478" y="4845597"/>
            <a:ext cx="4609518" cy="1296820"/>
          </a:xfrm>
          <a:custGeom>
            <a:avLst/>
            <a:gdLst>
              <a:gd name="connsiteX0" fmla="*/ 0 w 4930873"/>
              <a:gd name="connsiteY0" fmla="*/ 923205 h 1846409"/>
              <a:gd name="connsiteX1" fmla="*/ 2465437 w 4930873"/>
              <a:gd name="connsiteY1" fmla="*/ 0 h 1846409"/>
              <a:gd name="connsiteX2" fmla="*/ 4930874 w 4930873"/>
              <a:gd name="connsiteY2" fmla="*/ 923205 h 1846409"/>
              <a:gd name="connsiteX3" fmla="*/ 2465437 w 4930873"/>
              <a:gd name="connsiteY3" fmla="*/ 1846410 h 1846409"/>
              <a:gd name="connsiteX4" fmla="*/ 0 w 4930873"/>
              <a:gd name="connsiteY4" fmla="*/ 923205 h 184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0873" h="1846409">
                <a:moveTo>
                  <a:pt x="0" y="923205"/>
                </a:moveTo>
                <a:cubicBezTo>
                  <a:pt x="0" y="413333"/>
                  <a:pt x="1103814" y="0"/>
                  <a:pt x="2465437" y="0"/>
                </a:cubicBezTo>
                <a:cubicBezTo>
                  <a:pt x="3827060" y="0"/>
                  <a:pt x="4930874" y="413333"/>
                  <a:pt x="4930874" y="923205"/>
                </a:cubicBezTo>
                <a:cubicBezTo>
                  <a:pt x="4930874" y="1433077"/>
                  <a:pt x="3827060" y="1846410"/>
                  <a:pt x="2465437" y="1846410"/>
                </a:cubicBezTo>
                <a:cubicBezTo>
                  <a:pt x="1103814" y="1846410"/>
                  <a:pt x="0" y="1433077"/>
                  <a:pt x="0" y="92320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6533927"/>
              <a:satOff val="-27185"/>
              <a:lumOff val="6405"/>
              <a:alphaOff val="0"/>
            </a:schemeClr>
          </a:fillRef>
          <a:effectRef idx="1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46240" tIns="294530" rIns="746240" bIns="29453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900" dirty="0">
                <a:latin typeface="Arial Narrow" panose="020B0606020202030204" pitchFamily="34" charset="0"/>
                <a:ea typeface="Roboto Mono Regular"/>
                <a:cs typeface="Roboto Mono Regular"/>
              </a:rPr>
              <a:t>3. </a:t>
            </a:r>
            <a:r>
              <a:rPr lang="es-ES" sz="1900" dirty="0">
                <a:latin typeface="Arial Narrow" panose="020B0606020202030204" pitchFamily="34" charset="0"/>
                <a:ea typeface="Roboto Mono Regular"/>
                <a:cs typeface="Roboto Mono Regular"/>
              </a:rPr>
              <a:t>Implementar el programa propuesto con docentes del nivel de básica primaria.</a:t>
            </a:r>
            <a:endParaRPr lang="es-CO" sz="1900" dirty="0"/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577226BB-FF77-40E8-797D-2BFDD561D219}"/>
              </a:ext>
            </a:extLst>
          </p:cNvPr>
          <p:cNvSpPr/>
          <p:nvPr/>
        </p:nvSpPr>
        <p:spPr>
          <a:xfrm>
            <a:off x="1107444" y="2821305"/>
            <a:ext cx="4057429" cy="1846409"/>
          </a:xfrm>
          <a:custGeom>
            <a:avLst/>
            <a:gdLst>
              <a:gd name="connsiteX0" fmla="*/ 0 w 4057429"/>
              <a:gd name="connsiteY0" fmla="*/ 923205 h 1846409"/>
              <a:gd name="connsiteX1" fmla="*/ 2028715 w 4057429"/>
              <a:gd name="connsiteY1" fmla="*/ 0 h 1846409"/>
              <a:gd name="connsiteX2" fmla="*/ 4057430 w 4057429"/>
              <a:gd name="connsiteY2" fmla="*/ 923205 h 1846409"/>
              <a:gd name="connsiteX3" fmla="*/ 2028715 w 4057429"/>
              <a:gd name="connsiteY3" fmla="*/ 1846410 h 1846409"/>
              <a:gd name="connsiteX4" fmla="*/ 0 w 4057429"/>
              <a:gd name="connsiteY4" fmla="*/ 923205 h 1846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7429" h="1846409">
                <a:moveTo>
                  <a:pt x="0" y="923205"/>
                </a:moveTo>
                <a:cubicBezTo>
                  <a:pt x="0" y="413333"/>
                  <a:pt x="908287" y="0"/>
                  <a:pt x="2028715" y="0"/>
                </a:cubicBezTo>
                <a:cubicBezTo>
                  <a:pt x="3149143" y="0"/>
                  <a:pt x="4057430" y="413333"/>
                  <a:pt x="4057430" y="923205"/>
                </a:cubicBezTo>
                <a:cubicBezTo>
                  <a:pt x="4057430" y="1433077"/>
                  <a:pt x="3149143" y="1846410"/>
                  <a:pt x="2028715" y="1846410"/>
                </a:cubicBezTo>
                <a:cubicBezTo>
                  <a:pt x="908287" y="1846410"/>
                  <a:pt x="0" y="1433077"/>
                  <a:pt x="0" y="923205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9800891"/>
              <a:satOff val="-40777"/>
              <a:lumOff val="9608"/>
              <a:alphaOff val="0"/>
            </a:schemeClr>
          </a:fillRef>
          <a:effectRef idx="1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8327" tIns="294530" rIns="618327" bIns="29453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900" dirty="0">
                <a:latin typeface="Arial Narrow" panose="020B0606020202030204" pitchFamily="34" charset="0"/>
                <a:ea typeface="Roboto Mono Regular"/>
                <a:cs typeface="Roboto Mono Regular"/>
              </a:rPr>
              <a:t>4. </a:t>
            </a:r>
            <a:r>
              <a:rPr lang="es-ES" sz="1900" dirty="0">
                <a:latin typeface="Arial Narrow" panose="020B0606020202030204" pitchFamily="34" charset="0"/>
                <a:ea typeface="Roboto Mono Regular"/>
                <a:cs typeface="Roboto Mono Regular"/>
              </a:rPr>
              <a:t>Identificar los alcances del programa implementado con el apoyo de investigadores de esta problemática.</a:t>
            </a:r>
            <a:endParaRPr lang="es-CO" sz="1900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522653B-EB25-5748-0CBB-9A7DE758F8A0}"/>
              </a:ext>
            </a:extLst>
          </p:cNvPr>
          <p:cNvGrpSpPr/>
          <p:nvPr/>
        </p:nvGrpSpPr>
        <p:grpSpPr>
          <a:xfrm>
            <a:off x="4571450" y="2487451"/>
            <a:ext cx="4322837" cy="2316425"/>
            <a:chOff x="3941212" y="2487450"/>
            <a:chExt cx="4322837" cy="2316425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11844A5B-8C18-A3AF-16D0-607DDB279007}"/>
                </a:ext>
              </a:extLst>
            </p:cNvPr>
            <p:cNvSpPr/>
            <p:nvPr/>
          </p:nvSpPr>
          <p:spPr>
            <a:xfrm rot="8111025">
              <a:off x="7636072" y="2490047"/>
              <a:ext cx="556701" cy="623163"/>
            </a:xfrm>
            <a:custGeom>
              <a:avLst/>
              <a:gdLst>
                <a:gd name="connsiteX0" fmla="*/ 0 w 556701"/>
                <a:gd name="connsiteY0" fmla="*/ 124633 h 623163"/>
                <a:gd name="connsiteX1" fmla="*/ 278351 w 556701"/>
                <a:gd name="connsiteY1" fmla="*/ 124633 h 623163"/>
                <a:gd name="connsiteX2" fmla="*/ 278351 w 556701"/>
                <a:gd name="connsiteY2" fmla="*/ 0 h 623163"/>
                <a:gd name="connsiteX3" fmla="*/ 556701 w 556701"/>
                <a:gd name="connsiteY3" fmla="*/ 311582 h 623163"/>
                <a:gd name="connsiteX4" fmla="*/ 278351 w 556701"/>
                <a:gd name="connsiteY4" fmla="*/ 623163 h 623163"/>
                <a:gd name="connsiteX5" fmla="*/ 278351 w 556701"/>
                <a:gd name="connsiteY5" fmla="*/ 498530 h 623163"/>
                <a:gd name="connsiteX6" fmla="*/ 0 w 556701"/>
                <a:gd name="connsiteY6" fmla="*/ 498530 h 623163"/>
                <a:gd name="connsiteX7" fmla="*/ 0 w 556701"/>
                <a:gd name="connsiteY7" fmla="*/ 124633 h 623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6701" h="623163">
                  <a:moveTo>
                    <a:pt x="0" y="124633"/>
                  </a:moveTo>
                  <a:lnTo>
                    <a:pt x="278351" y="124633"/>
                  </a:lnTo>
                  <a:lnTo>
                    <a:pt x="278351" y="0"/>
                  </a:lnTo>
                  <a:lnTo>
                    <a:pt x="556701" y="311582"/>
                  </a:lnTo>
                  <a:lnTo>
                    <a:pt x="278351" y="623163"/>
                  </a:lnTo>
                  <a:lnTo>
                    <a:pt x="278351" y="498530"/>
                  </a:lnTo>
                  <a:lnTo>
                    <a:pt x="0" y="498530"/>
                  </a:lnTo>
                  <a:lnTo>
                    <a:pt x="0" y="12463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-1" tIns="124631" rIns="167010" bIns="124634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1500">
                <a:solidFill>
                  <a:schemeClr val="tx1"/>
                </a:solidFill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0EC669AB-3C4F-E08C-05E9-D70B69EBDF32}"/>
                </a:ext>
              </a:extLst>
            </p:cNvPr>
            <p:cNvSpPr/>
            <p:nvPr/>
          </p:nvSpPr>
          <p:spPr>
            <a:xfrm rot="3376853">
              <a:off x="7759828" y="4294501"/>
              <a:ext cx="385280" cy="623163"/>
            </a:xfrm>
            <a:custGeom>
              <a:avLst/>
              <a:gdLst>
                <a:gd name="connsiteX0" fmla="*/ 0 w 385279"/>
                <a:gd name="connsiteY0" fmla="*/ 124633 h 623163"/>
                <a:gd name="connsiteX1" fmla="*/ 192640 w 385279"/>
                <a:gd name="connsiteY1" fmla="*/ 124633 h 623163"/>
                <a:gd name="connsiteX2" fmla="*/ 192640 w 385279"/>
                <a:gd name="connsiteY2" fmla="*/ 0 h 623163"/>
                <a:gd name="connsiteX3" fmla="*/ 385279 w 385279"/>
                <a:gd name="connsiteY3" fmla="*/ 311582 h 623163"/>
                <a:gd name="connsiteX4" fmla="*/ 192640 w 385279"/>
                <a:gd name="connsiteY4" fmla="*/ 623163 h 623163"/>
                <a:gd name="connsiteX5" fmla="*/ 192640 w 385279"/>
                <a:gd name="connsiteY5" fmla="*/ 498530 h 623163"/>
                <a:gd name="connsiteX6" fmla="*/ 0 w 385279"/>
                <a:gd name="connsiteY6" fmla="*/ 498530 h 623163"/>
                <a:gd name="connsiteX7" fmla="*/ 0 w 385279"/>
                <a:gd name="connsiteY7" fmla="*/ 124633 h 623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279" h="623163">
                  <a:moveTo>
                    <a:pt x="385279" y="498530"/>
                  </a:moveTo>
                  <a:lnTo>
                    <a:pt x="192639" y="498530"/>
                  </a:lnTo>
                  <a:lnTo>
                    <a:pt x="192639" y="623163"/>
                  </a:lnTo>
                  <a:lnTo>
                    <a:pt x="0" y="311581"/>
                  </a:lnTo>
                  <a:lnTo>
                    <a:pt x="192639" y="0"/>
                  </a:lnTo>
                  <a:lnTo>
                    <a:pt x="192639" y="124633"/>
                  </a:lnTo>
                  <a:lnTo>
                    <a:pt x="385279" y="124633"/>
                  </a:lnTo>
                  <a:lnTo>
                    <a:pt x="385279" y="49853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4">
                <a:hueOff val="3266964"/>
                <a:satOff val="-13592"/>
                <a:lumOff val="3203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15585" tIns="124633" rIns="-1" bIns="124632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1500">
                <a:solidFill>
                  <a:schemeClr val="tx1"/>
                </a:solidFill>
              </a:endParaRP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D50FA837-9011-5188-8746-E83BE25CB97B}"/>
                </a:ext>
              </a:extLst>
            </p:cNvPr>
            <p:cNvSpPr/>
            <p:nvPr/>
          </p:nvSpPr>
          <p:spPr>
            <a:xfrm rot="7369846">
              <a:off x="4045179" y="4284678"/>
              <a:ext cx="415230" cy="623164"/>
            </a:xfrm>
            <a:custGeom>
              <a:avLst/>
              <a:gdLst>
                <a:gd name="connsiteX0" fmla="*/ 0 w 415229"/>
                <a:gd name="connsiteY0" fmla="*/ 124633 h 623163"/>
                <a:gd name="connsiteX1" fmla="*/ 207615 w 415229"/>
                <a:gd name="connsiteY1" fmla="*/ 124633 h 623163"/>
                <a:gd name="connsiteX2" fmla="*/ 207615 w 415229"/>
                <a:gd name="connsiteY2" fmla="*/ 0 h 623163"/>
                <a:gd name="connsiteX3" fmla="*/ 415229 w 415229"/>
                <a:gd name="connsiteY3" fmla="*/ 311582 h 623163"/>
                <a:gd name="connsiteX4" fmla="*/ 207615 w 415229"/>
                <a:gd name="connsiteY4" fmla="*/ 623163 h 623163"/>
                <a:gd name="connsiteX5" fmla="*/ 207615 w 415229"/>
                <a:gd name="connsiteY5" fmla="*/ 498530 h 623163"/>
                <a:gd name="connsiteX6" fmla="*/ 0 w 415229"/>
                <a:gd name="connsiteY6" fmla="*/ 498530 h 623163"/>
                <a:gd name="connsiteX7" fmla="*/ 0 w 415229"/>
                <a:gd name="connsiteY7" fmla="*/ 124633 h 623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5229" h="623163">
                  <a:moveTo>
                    <a:pt x="415229" y="498530"/>
                  </a:moveTo>
                  <a:lnTo>
                    <a:pt x="207614" y="498530"/>
                  </a:lnTo>
                  <a:lnTo>
                    <a:pt x="207614" y="623163"/>
                  </a:lnTo>
                  <a:lnTo>
                    <a:pt x="0" y="311581"/>
                  </a:lnTo>
                  <a:lnTo>
                    <a:pt x="207614" y="0"/>
                  </a:lnTo>
                  <a:lnTo>
                    <a:pt x="207614" y="124633"/>
                  </a:lnTo>
                  <a:lnTo>
                    <a:pt x="415229" y="124633"/>
                  </a:lnTo>
                  <a:lnTo>
                    <a:pt x="415229" y="49853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4">
                <a:hueOff val="6533927"/>
                <a:satOff val="-27185"/>
                <a:lumOff val="6405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4570" tIns="124634" rIns="-1" bIns="124632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1500">
                <a:solidFill>
                  <a:schemeClr val="tx1"/>
                </a:solidFill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EF8704BD-649A-2DC1-A94D-F82AB9B32EF1}"/>
                </a:ext>
              </a:extLst>
            </p:cNvPr>
            <p:cNvSpPr/>
            <p:nvPr/>
          </p:nvSpPr>
          <p:spPr>
            <a:xfrm rot="1850207">
              <a:off x="3965241" y="2487450"/>
              <a:ext cx="536208" cy="623163"/>
            </a:xfrm>
            <a:custGeom>
              <a:avLst/>
              <a:gdLst>
                <a:gd name="connsiteX0" fmla="*/ 0 w 536208"/>
                <a:gd name="connsiteY0" fmla="*/ 124633 h 623163"/>
                <a:gd name="connsiteX1" fmla="*/ 268104 w 536208"/>
                <a:gd name="connsiteY1" fmla="*/ 124633 h 623163"/>
                <a:gd name="connsiteX2" fmla="*/ 268104 w 536208"/>
                <a:gd name="connsiteY2" fmla="*/ 0 h 623163"/>
                <a:gd name="connsiteX3" fmla="*/ 536208 w 536208"/>
                <a:gd name="connsiteY3" fmla="*/ 311582 h 623163"/>
                <a:gd name="connsiteX4" fmla="*/ 268104 w 536208"/>
                <a:gd name="connsiteY4" fmla="*/ 623163 h 623163"/>
                <a:gd name="connsiteX5" fmla="*/ 268104 w 536208"/>
                <a:gd name="connsiteY5" fmla="*/ 498530 h 623163"/>
                <a:gd name="connsiteX6" fmla="*/ 0 w 536208"/>
                <a:gd name="connsiteY6" fmla="*/ 498530 h 623163"/>
                <a:gd name="connsiteX7" fmla="*/ 0 w 536208"/>
                <a:gd name="connsiteY7" fmla="*/ 124633 h 623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08" h="623163">
                  <a:moveTo>
                    <a:pt x="0" y="124633"/>
                  </a:moveTo>
                  <a:lnTo>
                    <a:pt x="268104" y="124633"/>
                  </a:lnTo>
                  <a:lnTo>
                    <a:pt x="268104" y="0"/>
                  </a:lnTo>
                  <a:lnTo>
                    <a:pt x="536208" y="311582"/>
                  </a:lnTo>
                  <a:lnTo>
                    <a:pt x="268104" y="623163"/>
                  </a:lnTo>
                  <a:lnTo>
                    <a:pt x="268104" y="498530"/>
                  </a:lnTo>
                  <a:lnTo>
                    <a:pt x="0" y="498530"/>
                  </a:lnTo>
                  <a:lnTo>
                    <a:pt x="0" y="12463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124633" rIns="160861" bIns="124632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1500">
                <a:solidFill>
                  <a:schemeClr val="tx1"/>
                </a:solidFill>
              </a:endParaRPr>
            </a:p>
          </p:txBody>
        </p:sp>
      </p:grpSp>
      <p:sp>
        <p:nvSpPr>
          <p:cNvPr id="32" name="Google Shape;262;p36"/>
          <p:cNvSpPr txBox="1">
            <a:spLocks/>
          </p:cNvSpPr>
          <p:nvPr/>
        </p:nvSpPr>
        <p:spPr>
          <a:xfrm>
            <a:off x="9657456" y="1026779"/>
            <a:ext cx="2311805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3733" b="1" dirty="0">
                <a:solidFill>
                  <a:schemeClr val="accent1">
                    <a:lumMod val="75000"/>
                  </a:schemeClr>
                </a:solidFill>
                <a:latin typeface="Concert One"/>
              </a:rPr>
              <a:t>Objetivos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302BD7-73A3-4F30-B53F-784F3BB20CD0}"/>
              </a:ext>
            </a:extLst>
          </p:cNvPr>
          <p:cNvSpPr txBox="1"/>
          <p:nvPr/>
        </p:nvSpPr>
        <p:spPr>
          <a:xfrm>
            <a:off x="5180010" y="2698812"/>
            <a:ext cx="3107595" cy="203132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dk1"/>
                </a:solidFill>
                <a:latin typeface="Arial Narrow" panose="020B0606020202030204" pitchFamily="34" charset="0"/>
                <a:cs typeface="Roboto Mono Regular"/>
              </a:rPr>
              <a:t>Objetivo general</a:t>
            </a:r>
            <a:endParaRPr lang="es-CO" dirty="0">
              <a:solidFill>
                <a:schemeClr val="dk1"/>
              </a:solidFill>
              <a:latin typeface="Arial Narrow" panose="020B0606020202030204" pitchFamily="34" charset="0"/>
              <a:cs typeface="Roboto Mono Regular"/>
            </a:endParaRPr>
          </a:p>
          <a:p>
            <a:pPr algn="ctr"/>
            <a:r>
              <a:rPr lang="es-CO" dirty="0">
                <a:solidFill>
                  <a:schemeClr val="dk1"/>
                </a:solidFill>
                <a:latin typeface="Arial Narrow" panose="020B0606020202030204" pitchFamily="34" charset="0"/>
                <a:cs typeface="Roboto Mono Regular"/>
              </a:rPr>
              <a:t>Potenciar el desarrollo de la escritura de estudiantes con discapacidad intelectual, mediante un programa de formación docente en la I.E. Aguaclara del municipio de Tuluá.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69372D0-3FA2-2E5D-8200-A342DCD4A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3D2830A3-62B1-FC11-1EC1-71501095F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14" name="Imagen 13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EA6A42C9-C3E9-F804-DFA9-EDF0CB810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1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0942369-5DEF-ECCF-B839-135B32238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92" t="32267" b="13200"/>
          <a:stretch/>
        </p:blipFill>
        <p:spPr>
          <a:xfrm>
            <a:off x="4676641" y="3600801"/>
            <a:ext cx="4536730" cy="2380910"/>
          </a:xfrm>
          <a:prstGeom prst="rect">
            <a:avLst/>
          </a:prstGeom>
        </p:spPr>
      </p:pic>
      <p:sp>
        <p:nvSpPr>
          <p:cNvPr id="34" name="Google Shape;214;p32"/>
          <p:cNvSpPr txBox="1">
            <a:spLocks noGrp="1"/>
          </p:cNvSpPr>
          <p:nvPr>
            <p:ph type="title"/>
          </p:nvPr>
        </p:nvSpPr>
        <p:spPr>
          <a:xfrm>
            <a:off x="4978394" y="608525"/>
            <a:ext cx="3723311" cy="5790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s-CO" sz="3733" b="1" dirty="0">
                <a:solidFill>
                  <a:schemeClr val="accent1">
                    <a:lumMod val="75000"/>
                  </a:schemeClr>
                </a:solidFill>
                <a:latin typeface="Concert One"/>
                <a:sym typeface="Concert One"/>
              </a:rPr>
              <a:t>Estado del arte</a:t>
            </a:r>
            <a:endParaRPr sz="3733" b="1" dirty="0">
              <a:solidFill>
                <a:schemeClr val="accent1">
                  <a:lumMod val="75000"/>
                </a:schemeClr>
              </a:solidFill>
              <a:latin typeface="Concert One"/>
              <a:sym typeface="Concert One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BF782DF-6B04-3558-5DD0-1D48F79ACC17}"/>
              </a:ext>
            </a:extLst>
          </p:cNvPr>
          <p:cNvGraphicFramePr>
            <a:graphicFrameLocks/>
          </p:cNvGraphicFramePr>
          <p:nvPr/>
        </p:nvGraphicFramePr>
        <p:xfrm>
          <a:off x="1110917" y="1655545"/>
          <a:ext cx="5092347" cy="2843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D6D6E2A-C5A3-E14A-811D-8CB7D9C26619}"/>
              </a:ext>
            </a:extLst>
          </p:cNvPr>
          <p:cNvSpPr txBox="1"/>
          <p:nvPr/>
        </p:nvSpPr>
        <p:spPr>
          <a:xfrm>
            <a:off x="10048556" y="4632513"/>
            <a:ext cx="1700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# Artículos países</a:t>
            </a:r>
            <a:endParaRPr lang="es-CO" sz="1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B95429-E11B-4BE9-E937-DA327AC29710}"/>
              </a:ext>
            </a:extLst>
          </p:cNvPr>
          <p:cNvSpPr txBox="1"/>
          <p:nvPr/>
        </p:nvSpPr>
        <p:spPr>
          <a:xfrm>
            <a:off x="1465390" y="4499461"/>
            <a:ext cx="1700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# Artículos años</a:t>
            </a:r>
            <a:endParaRPr lang="es-CO" sz="16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F37CEE3-98D1-4CD1-7C78-D59C1D2A1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617" y="2282237"/>
            <a:ext cx="1822862" cy="1414395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3CDFC68-1136-4610-BA50-06B46DD1E7A0}"/>
              </a:ext>
            </a:extLst>
          </p:cNvPr>
          <p:cNvGraphicFramePr>
            <a:graphicFrameLocks/>
          </p:cNvGraphicFramePr>
          <p:nvPr/>
        </p:nvGraphicFramePr>
        <p:xfrm>
          <a:off x="7368777" y="1282638"/>
          <a:ext cx="4524375" cy="292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B3F5E853-7017-F9A1-1EBE-F93FAD188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DF79531D-BE3A-149C-F091-38F228B514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7" name="Imagen 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6A9BDC7-AAB6-35C4-B9EC-97131ABBA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4;p32"/>
          <p:cNvSpPr txBox="1">
            <a:spLocks noGrp="1"/>
          </p:cNvSpPr>
          <p:nvPr>
            <p:ph type="title"/>
          </p:nvPr>
        </p:nvSpPr>
        <p:spPr>
          <a:xfrm>
            <a:off x="4776309" y="791152"/>
            <a:ext cx="3723311" cy="5790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s-CO" sz="3733" b="1" dirty="0">
                <a:solidFill>
                  <a:schemeClr val="accent1">
                    <a:lumMod val="75000"/>
                  </a:schemeClr>
                </a:solidFill>
                <a:latin typeface="Concert One"/>
                <a:sym typeface="Concert One"/>
              </a:rPr>
              <a:t>Marco teórico</a:t>
            </a:r>
            <a:endParaRPr sz="3733" b="1" dirty="0">
              <a:solidFill>
                <a:schemeClr val="accent1">
                  <a:lumMod val="75000"/>
                </a:schemeClr>
              </a:solidFill>
              <a:latin typeface="Concert One"/>
              <a:sym typeface="Concert One"/>
            </a:endParaRPr>
          </a:p>
        </p:txBody>
      </p:sp>
      <p:sp>
        <p:nvSpPr>
          <p:cNvPr id="4" name="Flecha: circular 3">
            <a:extLst>
              <a:ext uri="{FF2B5EF4-FFF2-40B4-BE49-F238E27FC236}">
                <a16:creationId xmlns:a16="http://schemas.microsoft.com/office/drawing/2014/main" id="{BA3E5A57-978F-EB49-3271-6509176A9A3F}"/>
              </a:ext>
            </a:extLst>
          </p:cNvPr>
          <p:cNvSpPr/>
          <p:nvPr/>
        </p:nvSpPr>
        <p:spPr>
          <a:xfrm rot="20442336">
            <a:off x="6387777" y="2774716"/>
            <a:ext cx="2624567" cy="2636691"/>
          </a:xfrm>
          <a:prstGeom prst="circularArrow">
            <a:avLst>
              <a:gd name="adj1" fmla="val 4688"/>
              <a:gd name="adj2" fmla="val 299029"/>
              <a:gd name="adj3" fmla="val 2504552"/>
              <a:gd name="adj4" fmla="val 18990392"/>
              <a:gd name="adj5" fmla="val 5469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CO" dirty="0"/>
          </a:p>
        </p:txBody>
      </p:sp>
      <p:sp>
        <p:nvSpPr>
          <p:cNvPr id="7" name="Flecha: circular 6">
            <a:extLst>
              <a:ext uri="{FF2B5EF4-FFF2-40B4-BE49-F238E27FC236}">
                <a16:creationId xmlns:a16="http://schemas.microsoft.com/office/drawing/2014/main" id="{B874F758-6FC2-E2BE-2977-729EB5E91E37}"/>
              </a:ext>
            </a:extLst>
          </p:cNvPr>
          <p:cNvSpPr/>
          <p:nvPr/>
        </p:nvSpPr>
        <p:spPr>
          <a:xfrm rot="3389710">
            <a:off x="4068954" y="2126523"/>
            <a:ext cx="2065532" cy="2065532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olidFill>
            <a:srgbClr val="A365D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CO" dirty="0"/>
          </a:p>
        </p:txBody>
      </p:sp>
      <p:sp>
        <p:nvSpPr>
          <p:cNvPr id="8" name="Forma 7">
            <a:extLst>
              <a:ext uri="{FF2B5EF4-FFF2-40B4-BE49-F238E27FC236}">
                <a16:creationId xmlns:a16="http://schemas.microsoft.com/office/drawing/2014/main" id="{2AD063E6-6F16-85A8-CC3D-770D696C9F68}"/>
              </a:ext>
            </a:extLst>
          </p:cNvPr>
          <p:cNvSpPr/>
          <p:nvPr/>
        </p:nvSpPr>
        <p:spPr>
          <a:xfrm rot="2617477">
            <a:off x="5350867" y="2379199"/>
            <a:ext cx="1915720" cy="1915720"/>
          </a:xfrm>
          <a:prstGeom prst="leftCircularArrow">
            <a:avLst>
              <a:gd name="adj1" fmla="val 4654"/>
              <a:gd name="adj2" fmla="val 429999"/>
              <a:gd name="adj3" fmla="val 11062605"/>
              <a:gd name="adj4" fmla="val 14837806"/>
              <a:gd name="adj5" fmla="val 752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EFC52166-30FF-D4AE-4945-38BA3B3AB890}"/>
              </a:ext>
            </a:extLst>
          </p:cNvPr>
          <p:cNvSpPr/>
          <p:nvPr/>
        </p:nvSpPr>
        <p:spPr>
          <a:xfrm rot="19556266">
            <a:off x="6587396" y="3103251"/>
            <a:ext cx="2059915" cy="2059915"/>
          </a:xfrm>
          <a:custGeom>
            <a:avLst/>
            <a:gdLst>
              <a:gd name="connsiteX0" fmla="*/ 1462136 w 2059915"/>
              <a:gd name="connsiteY0" fmla="*/ 328430 h 2059915"/>
              <a:gd name="connsiteX1" fmla="*/ 1622365 w 2059915"/>
              <a:gd name="connsiteY1" fmla="*/ 193975 h 2059915"/>
              <a:gd name="connsiteX2" fmla="*/ 1750369 w 2059915"/>
              <a:gd name="connsiteY2" fmla="*/ 301383 h 2059915"/>
              <a:gd name="connsiteX3" fmla="*/ 1645780 w 2059915"/>
              <a:gd name="connsiteY3" fmla="*/ 482525 h 2059915"/>
              <a:gd name="connsiteX4" fmla="*/ 1811959 w 2059915"/>
              <a:gd name="connsiteY4" fmla="*/ 770355 h 2059915"/>
              <a:gd name="connsiteX5" fmla="*/ 2021127 w 2059915"/>
              <a:gd name="connsiteY5" fmla="*/ 770350 h 2059915"/>
              <a:gd name="connsiteX6" fmla="*/ 2050144 w 2059915"/>
              <a:gd name="connsiteY6" fmla="*/ 934909 h 2059915"/>
              <a:gd name="connsiteX7" fmla="*/ 1853588 w 2059915"/>
              <a:gd name="connsiteY7" fmla="*/ 1006443 h 2059915"/>
              <a:gd name="connsiteX8" fmla="*/ 1795875 w 2059915"/>
              <a:gd name="connsiteY8" fmla="*/ 1333751 h 2059915"/>
              <a:gd name="connsiteX9" fmla="*/ 1956110 w 2059915"/>
              <a:gd name="connsiteY9" fmla="*/ 1468198 h 2059915"/>
              <a:gd name="connsiteX10" fmla="*/ 1872562 w 2059915"/>
              <a:gd name="connsiteY10" fmla="*/ 1612909 h 2059915"/>
              <a:gd name="connsiteX11" fmla="*/ 1676010 w 2059915"/>
              <a:gd name="connsiteY11" fmla="*/ 1541364 h 2059915"/>
              <a:gd name="connsiteX12" fmla="*/ 1421409 w 2059915"/>
              <a:gd name="connsiteY12" fmla="*/ 1754999 h 2059915"/>
              <a:gd name="connsiteX13" fmla="*/ 1457736 w 2059915"/>
              <a:gd name="connsiteY13" fmla="*/ 1960989 h 2059915"/>
              <a:gd name="connsiteX14" fmla="*/ 1300716 w 2059915"/>
              <a:gd name="connsiteY14" fmla="*/ 2018140 h 2059915"/>
              <a:gd name="connsiteX15" fmla="*/ 1196136 w 2059915"/>
              <a:gd name="connsiteY15" fmla="*/ 1836992 h 2059915"/>
              <a:gd name="connsiteX16" fmla="*/ 863779 w 2059915"/>
              <a:gd name="connsiteY16" fmla="*/ 1836992 h 2059915"/>
              <a:gd name="connsiteX17" fmla="*/ 759199 w 2059915"/>
              <a:gd name="connsiteY17" fmla="*/ 2018140 h 2059915"/>
              <a:gd name="connsiteX18" fmla="*/ 602179 w 2059915"/>
              <a:gd name="connsiteY18" fmla="*/ 1960989 h 2059915"/>
              <a:gd name="connsiteX19" fmla="*/ 638506 w 2059915"/>
              <a:gd name="connsiteY19" fmla="*/ 1754999 h 2059915"/>
              <a:gd name="connsiteX20" fmla="*/ 383905 w 2059915"/>
              <a:gd name="connsiteY20" fmla="*/ 1541364 h 2059915"/>
              <a:gd name="connsiteX21" fmla="*/ 187353 w 2059915"/>
              <a:gd name="connsiteY21" fmla="*/ 1612909 h 2059915"/>
              <a:gd name="connsiteX22" fmla="*/ 103805 w 2059915"/>
              <a:gd name="connsiteY22" fmla="*/ 1468198 h 2059915"/>
              <a:gd name="connsiteX23" fmla="*/ 264040 w 2059915"/>
              <a:gd name="connsiteY23" fmla="*/ 1333752 h 2059915"/>
              <a:gd name="connsiteX24" fmla="*/ 206327 w 2059915"/>
              <a:gd name="connsiteY24" fmla="*/ 1006444 h 2059915"/>
              <a:gd name="connsiteX25" fmla="*/ 9771 w 2059915"/>
              <a:gd name="connsiteY25" fmla="*/ 934909 h 2059915"/>
              <a:gd name="connsiteX26" fmla="*/ 38788 w 2059915"/>
              <a:gd name="connsiteY26" fmla="*/ 770350 h 2059915"/>
              <a:gd name="connsiteX27" fmla="*/ 247956 w 2059915"/>
              <a:gd name="connsiteY27" fmla="*/ 770355 h 2059915"/>
              <a:gd name="connsiteX28" fmla="*/ 414135 w 2059915"/>
              <a:gd name="connsiteY28" fmla="*/ 482525 h 2059915"/>
              <a:gd name="connsiteX29" fmla="*/ 309546 w 2059915"/>
              <a:gd name="connsiteY29" fmla="*/ 301383 h 2059915"/>
              <a:gd name="connsiteX30" fmla="*/ 437550 w 2059915"/>
              <a:gd name="connsiteY30" fmla="*/ 193975 h 2059915"/>
              <a:gd name="connsiteX31" fmla="*/ 597779 w 2059915"/>
              <a:gd name="connsiteY31" fmla="*/ 328430 h 2059915"/>
              <a:gd name="connsiteX32" fmla="*/ 910093 w 2059915"/>
              <a:gd name="connsiteY32" fmla="*/ 214757 h 2059915"/>
              <a:gd name="connsiteX33" fmla="*/ 946409 w 2059915"/>
              <a:gd name="connsiteY33" fmla="*/ 8765 h 2059915"/>
              <a:gd name="connsiteX34" fmla="*/ 1113506 w 2059915"/>
              <a:gd name="connsiteY34" fmla="*/ 8765 h 2059915"/>
              <a:gd name="connsiteX35" fmla="*/ 1149823 w 2059915"/>
              <a:gd name="connsiteY35" fmla="*/ 214757 h 2059915"/>
              <a:gd name="connsiteX36" fmla="*/ 1462137 w 2059915"/>
              <a:gd name="connsiteY36" fmla="*/ 328430 h 2059915"/>
              <a:gd name="connsiteX37" fmla="*/ 1462136 w 2059915"/>
              <a:gd name="connsiteY37" fmla="*/ 328430 h 2059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59915" h="2059915">
                <a:moveTo>
                  <a:pt x="1462136" y="328430"/>
                </a:moveTo>
                <a:lnTo>
                  <a:pt x="1622365" y="193975"/>
                </a:lnTo>
                <a:lnTo>
                  <a:pt x="1750369" y="301383"/>
                </a:lnTo>
                <a:lnTo>
                  <a:pt x="1645780" y="482525"/>
                </a:lnTo>
                <a:cubicBezTo>
                  <a:pt x="1720149" y="566185"/>
                  <a:pt x="1776692" y="664120"/>
                  <a:pt x="1811959" y="770355"/>
                </a:cubicBezTo>
                <a:lnTo>
                  <a:pt x="2021127" y="770350"/>
                </a:lnTo>
                <a:lnTo>
                  <a:pt x="2050144" y="934909"/>
                </a:lnTo>
                <a:lnTo>
                  <a:pt x="1853588" y="1006443"/>
                </a:lnTo>
                <a:cubicBezTo>
                  <a:pt x="1856782" y="1118333"/>
                  <a:pt x="1837145" y="1229701"/>
                  <a:pt x="1795875" y="1333751"/>
                </a:cubicBezTo>
                <a:lnTo>
                  <a:pt x="1956110" y="1468198"/>
                </a:lnTo>
                <a:lnTo>
                  <a:pt x="1872562" y="1612909"/>
                </a:lnTo>
                <a:lnTo>
                  <a:pt x="1676010" y="1541364"/>
                </a:lnTo>
                <a:cubicBezTo>
                  <a:pt x="1606535" y="1629130"/>
                  <a:pt x="1519906" y="1701821"/>
                  <a:pt x="1421409" y="1754999"/>
                </a:cubicBezTo>
                <a:lnTo>
                  <a:pt x="1457736" y="1960989"/>
                </a:lnTo>
                <a:lnTo>
                  <a:pt x="1300716" y="2018140"/>
                </a:lnTo>
                <a:lnTo>
                  <a:pt x="1196136" y="1836992"/>
                </a:lnTo>
                <a:cubicBezTo>
                  <a:pt x="1086500" y="1859567"/>
                  <a:pt x="973414" y="1859567"/>
                  <a:pt x="863779" y="1836992"/>
                </a:cubicBezTo>
                <a:lnTo>
                  <a:pt x="759199" y="2018140"/>
                </a:lnTo>
                <a:lnTo>
                  <a:pt x="602179" y="1960989"/>
                </a:lnTo>
                <a:lnTo>
                  <a:pt x="638506" y="1754999"/>
                </a:lnTo>
                <a:cubicBezTo>
                  <a:pt x="540009" y="1701820"/>
                  <a:pt x="453380" y="1629130"/>
                  <a:pt x="383905" y="1541364"/>
                </a:cubicBezTo>
                <a:lnTo>
                  <a:pt x="187353" y="1612909"/>
                </a:lnTo>
                <a:lnTo>
                  <a:pt x="103805" y="1468198"/>
                </a:lnTo>
                <a:lnTo>
                  <a:pt x="264040" y="1333752"/>
                </a:lnTo>
                <a:cubicBezTo>
                  <a:pt x="222770" y="1229702"/>
                  <a:pt x="203132" y="1118334"/>
                  <a:pt x="206327" y="1006444"/>
                </a:cubicBezTo>
                <a:lnTo>
                  <a:pt x="9771" y="934909"/>
                </a:lnTo>
                <a:lnTo>
                  <a:pt x="38788" y="770350"/>
                </a:lnTo>
                <a:lnTo>
                  <a:pt x="247956" y="770355"/>
                </a:lnTo>
                <a:cubicBezTo>
                  <a:pt x="283223" y="664120"/>
                  <a:pt x="339766" y="566185"/>
                  <a:pt x="414135" y="482525"/>
                </a:cubicBezTo>
                <a:lnTo>
                  <a:pt x="309546" y="301383"/>
                </a:lnTo>
                <a:lnTo>
                  <a:pt x="437550" y="193975"/>
                </a:lnTo>
                <a:lnTo>
                  <a:pt x="597779" y="328430"/>
                </a:lnTo>
                <a:cubicBezTo>
                  <a:pt x="693082" y="269718"/>
                  <a:pt x="799348" y="231041"/>
                  <a:pt x="910093" y="214757"/>
                </a:cubicBezTo>
                <a:lnTo>
                  <a:pt x="946409" y="8765"/>
                </a:lnTo>
                <a:lnTo>
                  <a:pt x="1113506" y="8765"/>
                </a:lnTo>
                <a:lnTo>
                  <a:pt x="1149823" y="214757"/>
                </a:lnTo>
                <a:cubicBezTo>
                  <a:pt x="1260568" y="231041"/>
                  <a:pt x="1366834" y="269718"/>
                  <a:pt x="1462137" y="328430"/>
                </a:cubicBezTo>
                <a:lnTo>
                  <a:pt x="1462136" y="32843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0645" tIns="499035" rIns="430645" bIns="535061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400" dirty="0">
                <a:solidFill>
                  <a:srgbClr val="002060"/>
                </a:solidFill>
              </a:rPr>
              <a:t>EDUCACIÓN INCLUSIVA</a:t>
            </a:r>
            <a:endParaRPr lang="es-CO" sz="1400" dirty="0">
              <a:solidFill>
                <a:srgbClr val="002060"/>
              </a:solidFill>
            </a:endParaRP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40B79B28-307F-A518-9A29-6BF61BD3F6DD}"/>
              </a:ext>
            </a:extLst>
          </p:cNvPr>
          <p:cNvSpPr/>
          <p:nvPr/>
        </p:nvSpPr>
        <p:spPr>
          <a:xfrm rot="1029651">
            <a:off x="6271688" y="1623286"/>
            <a:ext cx="2188748" cy="1759682"/>
          </a:xfrm>
          <a:custGeom>
            <a:avLst/>
            <a:gdLst>
              <a:gd name="connsiteX0" fmla="*/ 1098315 w 1467851"/>
              <a:gd name="connsiteY0" fmla="*/ 371769 h 1467851"/>
              <a:gd name="connsiteX1" fmla="*/ 1314873 w 1467851"/>
              <a:gd name="connsiteY1" fmla="*/ 306503 h 1467851"/>
              <a:gd name="connsiteX2" fmla="*/ 1394558 w 1467851"/>
              <a:gd name="connsiteY2" fmla="*/ 444522 h 1467851"/>
              <a:gd name="connsiteX3" fmla="*/ 1229757 w 1467851"/>
              <a:gd name="connsiteY3" fmla="*/ 599433 h 1467851"/>
              <a:gd name="connsiteX4" fmla="*/ 1229757 w 1467851"/>
              <a:gd name="connsiteY4" fmla="*/ 868418 h 1467851"/>
              <a:gd name="connsiteX5" fmla="*/ 1394558 w 1467851"/>
              <a:gd name="connsiteY5" fmla="*/ 1023329 h 1467851"/>
              <a:gd name="connsiteX6" fmla="*/ 1314873 w 1467851"/>
              <a:gd name="connsiteY6" fmla="*/ 1161348 h 1467851"/>
              <a:gd name="connsiteX7" fmla="*/ 1098315 w 1467851"/>
              <a:gd name="connsiteY7" fmla="*/ 1096082 h 1467851"/>
              <a:gd name="connsiteX8" fmla="*/ 865367 w 1467851"/>
              <a:gd name="connsiteY8" fmla="*/ 1230575 h 1467851"/>
              <a:gd name="connsiteX9" fmla="*/ 813611 w 1467851"/>
              <a:gd name="connsiteY9" fmla="*/ 1450752 h 1467851"/>
              <a:gd name="connsiteX10" fmla="*/ 654240 w 1467851"/>
              <a:gd name="connsiteY10" fmla="*/ 1450752 h 1467851"/>
              <a:gd name="connsiteX11" fmla="*/ 602484 w 1467851"/>
              <a:gd name="connsiteY11" fmla="*/ 1230574 h 1467851"/>
              <a:gd name="connsiteX12" fmla="*/ 369536 w 1467851"/>
              <a:gd name="connsiteY12" fmla="*/ 1096081 h 1467851"/>
              <a:gd name="connsiteX13" fmla="*/ 152978 w 1467851"/>
              <a:gd name="connsiteY13" fmla="*/ 1161348 h 1467851"/>
              <a:gd name="connsiteX14" fmla="*/ 73293 w 1467851"/>
              <a:gd name="connsiteY14" fmla="*/ 1023329 h 1467851"/>
              <a:gd name="connsiteX15" fmla="*/ 238094 w 1467851"/>
              <a:gd name="connsiteY15" fmla="*/ 868418 h 1467851"/>
              <a:gd name="connsiteX16" fmla="*/ 238094 w 1467851"/>
              <a:gd name="connsiteY16" fmla="*/ 599433 h 1467851"/>
              <a:gd name="connsiteX17" fmla="*/ 73293 w 1467851"/>
              <a:gd name="connsiteY17" fmla="*/ 444522 h 1467851"/>
              <a:gd name="connsiteX18" fmla="*/ 152978 w 1467851"/>
              <a:gd name="connsiteY18" fmla="*/ 306503 h 1467851"/>
              <a:gd name="connsiteX19" fmla="*/ 369536 w 1467851"/>
              <a:gd name="connsiteY19" fmla="*/ 371769 h 1467851"/>
              <a:gd name="connsiteX20" fmla="*/ 602484 w 1467851"/>
              <a:gd name="connsiteY20" fmla="*/ 237276 h 1467851"/>
              <a:gd name="connsiteX21" fmla="*/ 654240 w 1467851"/>
              <a:gd name="connsiteY21" fmla="*/ 17099 h 1467851"/>
              <a:gd name="connsiteX22" fmla="*/ 813611 w 1467851"/>
              <a:gd name="connsiteY22" fmla="*/ 17099 h 1467851"/>
              <a:gd name="connsiteX23" fmla="*/ 865367 w 1467851"/>
              <a:gd name="connsiteY23" fmla="*/ 237277 h 1467851"/>
              <a:gd name="connsiteX24" fmla="*/ 1098315 w 1467851"/>
              <a:gd name="connsiteY24" fmla="*/ 371770 h 1467851"/>
              <a:gd name="connsiteX25" fmla="*/ 1098315 w 1467851"/>
              <a:gd name="connsiteY25" fmla="*/ 371769 h 146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67851" h="1467851">
                <a:moveTo>
                  <a:pt x="944778" y="371297"/>
                </a:moveTo>
                <a:lnTo>
                  <a:pt x="1101779" y="274059"/>
                </a:lnTo>
                <a:lnTo>
                  <a:pt x="1193792" y="366072"/>
                </a:lnTo>
                <a:lnTo>
                  <a:pt x="1096554" y="523073"/>
                </a:lnTo>
                <a:cubicBezTo>
                  <a:pt x="1134006" y="587484"/>
                  <a:pt x="1153626" y="660708"/>
                  <a:pt x="1153397" y="735215"/>
                </a:cubicBezTo>
                <a:lnTo>
                  <a:pt x="1316108" y="822563"/>
                </a:lnTo>
                <a:lnTo>
                  <a:pt x="1282429" y="948254"/>
                </a:lnTo>
                <a:lnTo>
                  <a:pt x="1097843" y="942545"/>
                </a:lnTo>
                <a:cubicBezTo>
                  <a:pt x="1060788" y="1007185"/>
                  <a:pt x="1007184" y="1060788"/>
                  <a:pt x="942545" y="1097844"/>
                </a:cubicBezTo>
                <a:lnTo>
                  <a:pt x="948255" y="1282429"/>
                </a:lnTo>
                <a:lnTo>
                  <a:pt x="822563" y="1316108"/>
                </a:lnTo>
                <a:lnTo>
                  <a:pt x="735215" y="1153397"/>
                </a:lnTo>
                <a:cubicBezTo>
                  <a:pt x="660707" y="1153626"/>
                  <a:pt x="587484" y="1134005"/>
                  <a:pt x="523073" y="1096553"/>
                </a:cubicBezTo>
                <a:lnTo>
                  <a:pt x="366072" y="1193792"/>
                </a:lnTo>
                <a:lnTo>
                  <a:pt x="274059" y="1101779"/>
                </a:lnTo>
                <a:lnTo>
                  <a:pt x="371297" y="944778"/>
                </a:lnTo>
                <a:cubicBezTo>
                  <a:pt x="333845" y="880367"/>
                  <a:pt x="314225" y="807143"/>
                  <a:pt x="314454" y="732636"/>
                </a:cubicBezTo>
                <a:lnTo>
                  <a:pt x="151743" y="645288"/>
                </a:lnTo>
                <a:lnTo>
                  <a:pt x="185422" y="519597"/>
                </a:lnTo>
                <a:lnTo>
                  <a:pt x="370008" y="525306"/>
                </a:lnTo>
                <a:cubicBezTo>
                  <a:pt x="407063" y="460666"/>
                  <a:pt x="460667" y="407063"/>
                  <a:pt x="525306" y="370007"/>
                </a:cubicBezTo>
                <a:lnTo>
                  <a:pt x="519596" y="185422"/>
                </a:lnTo>
                <a:lnTo>
                  <a:pt x="645288" y="151743"/>
                </a:lnTo>
                <a:lnTo>
                  <a:pt x="732636" y="314454"/>
                </a:lnTo>
                <a:cubicBezTo>
                  <a:pt x="807144" y="314225"/>
                  <a:pt x="880367" y="333846"/>
                  <a:pt x="944778" y="371298"/>
                </a:cubicBezTo>
                <a:lnTo>
                  <a:pt x="944778" y="37129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3399" tIns="503398" rIns="503398" bIns="503399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300" dirty="0">
                <a:solidFill>
                  <a:srgbClr val="002060"/>
                </a:solidFill>
              </a:rPr>
              <a:t>PRODUCCIÓN ESCRITA</a:t>
            </a:r>
            <a:endParaRPr lang="es-CO" sz="1300" dirty="0">
              <a:solidFill>
                <a:srgbClr val="002060"/>
              </a:solidFill>
            </a:endParaRPr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D66F9703-6E73-74FD-EDE5-3E4160F816C5}"/>
              </a:ext>
            </a:extLst>
          </p:cNvPr>
          <p:cNvSpPr/>
          <p:nvPr/>
        </p:nvSpPr>
        <p:spPr>
          <a:xfrm>
            <a:off x="5525443" y="2555305"/>
            <a:ext cx="1498120" cy="1498120"/>
          </a:xfrm>
          <a:custGeom>
            <a:avLst/>
            <a:gdLst>
              <a:gd name="connsiteX0" fmla="*/ 1120964 w 1498120"/>
              <a:gd name="connsiteY0" fmla="*/ 379436 h 1498120"/>
              <a:gd name="connsiteX1" fmla="*/ 1341987 w 1498120"/>
              <a:gd name="connsiteY1" fmla="*/ 312823 h 1498120"/>
              <a:gd name="connsiteX2" fmla="*/ 1423316 w 1498120"/>
              <a:gd name="connsiteY2" fmla="*/ 453688 h 1498120"/>
              <a:gd name="connsiteX3" fmla="*/ 1255116 w 1498120"/>
              <a:gd name="connsiteY3" fmla="*/ 611794 h 1498120"/>
              <a:gd name="connsiteX4" fmla="*/ 1255116 w 1498120"/>
              <a:gd name="connsiteY4" fmla="*/ 886326 h 1498120"/>
              <a:gd name="connsiteX5" fmla="*/ 1423316 w 1498120"/>
              <a:gd name="connsiteY5" fmla="*/ 1044432 h 1498120"/>
              <a:gd name="connsiteX6" fmla="*/ 1341987 w 1498120"/>
              <a:gd name="connsiteY6" fmla="*/ 1185297 h 1498120"/>
              <a:gd name="connsiteX7" fmla="*/ 1120964 w 1498120"/>
              <a:gd name="connsiteY7" fmla="*/ 1118684 h 1498120"/>
              <a:gd name="connsiteX8" fmla="*/ 883212 w 1498120"/>
              <a:gd name="connsiteY8" fmla="*/ 1255950 h 1498120"/>
              <a:gd name="connsiteX9" fmla="*/ 830388 w 1498120"/>
              <a:gd name="connsiteY9" fmla="*/ 1480668 h 1498120"/>
              <a:gd name="connsiteX10" fmla="*/ 667732 w 1498120"/>
              <a:gd name="connsiteY10" fmla="*/ 1480668 h 1498120"/>
              <a:gd name="connsiteX11" fmla="*/ 614908 w 1498120"/>
              <a:gd name="connsiteY11" fmla="*/ 1255950 h 1498120"/>
              <a:gd name="connsiteX12" fmla="*/ 377156 w 1498120"/>
              <a:gd name="connsiteY12" fmla="*/ 1118684 h 1498120"/>
              <a:gd name="connsiteX13" fmla="*/ 156133 w 1498120"/>
              <a:gd name="connsiteY13" fmla="*/ 1185297 h 1498120"/>
              <a:gd name="connsiteX14" fmla="*/ 74804 w 1498120"/>
              <a:gd name="connsiteY14" fmla="*/ 1044432 h 1498120"/>
              <a:gd name="connsiteX15" fmla="*/ 243004 w 1498120"/>
              <a:gd name="connsiteY15" fmla="*/ 886326 h 1498120"/>
              <a:gd name="connsiteX16" fmla="*/ 243004 w 1498120"/>
              <a:gd name="connsiteY16" fmla="*/ 611794 h 1498120"/>
              <a:gd name="connsiteX17" fmla="*/ 74804 w 1498120"/>
              <a:gd name="connsiteY17" fmla="*/ 453688 h 1498120"/>
              <a:gd name="connsiteX18" fmla="*/ 156133 w 1498120"/>
              <a:gd name="connsiteY18" fmla="*/ 312823 h 1498120"/>
              <a:gd name="connsiteX19" fmla="*/ 377156 w 1498120"/>
              <a:gd name="connsiteY19" fmla="*/ 379436 h 1498120"/>
              <a:gd name="connsiteX20" fmla="*/ 614908 w 1498120"/>
              <a:gd name="connsiteY20" fmla="*/ 242170 h 1498120"/>
              <a:gd name="connsiteX21" fmla="*/ 667732 w 1498120"/>
              <a:gd name="connsiteY21" fmla="*/ 17452 h 1498120"/>
              <a:gd name="connsiteX22" fmla="*/ 830388 w 1498120"/>
              <a:gd name="connsiteY22" fmla="*/ 17452 h 1498120"/>
              <a:gd name="connsiteX23" fmla="*/ 883212 w 1498120"/>
              <a:gd name="connsiteY23" fmla="*/ 242170 h 1498120"/>
              <a:gd name="connsiteX24" fmla="*/ 1120964 w 1498120"/>
              <a:gd name="connsiteY24" fmla="*/ 379436 h 14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98120" h="1498120">
                <a:moveTo>
                  <a:pt x="1120964" y="379436"/>
                </a:moveTo>
                <a:lnTo>
                  <a:pt x="1341987" y="312823"/>
                </a:lnTo>
                <a:lnTo>
                  <a:pt x="1423316" y="453688"/>
                </a:lnTo>
                <a:lnTo>
                  <a:pt x="1255116" y="611794"/>
                </a:lnTo>
                <a:cubicBezTo>
                  <a:pt x="1279497" y="701681"/>
                  <a:pt x="1279497" y="796439"/>
                  <a:pt x="1255116" y="886326"/>
                </a:cubicBezTo>
                <a:lnTo>
                  <a:pt x="1423316" y="1044432"/>
                </a:lnTo>
                <a:lnTo>
                  <a:pt x="1341987" y="1185297"/>
                </a:lnTo>
                <a:lnTo>
                  <a:pt x="1120964" y="1118684"/>
                </a:lnTo>
                <a:cubicBezTo>
                  <a:pt x="1055311" y="1184742"/>
                  <a:pt x="973247" y="1232122"/>
                  <a:pt x="883212" y="1255950"/>
                </a:cubicBezTo>
                <a:lnTo>
                  <a:pt x="830388" y="1480668"/>
                </a:lnTo>
                <a:lnTo>
                  <a:pt x="667732" y="1480668"/>
                </a:lnTo>
                <a:lnTo>
                  <a:pt x="614908" y="1255950"/>
                </a:lnTo>
                <a:cubicBezTo>
                  <a:pt x="524873" y="1232122"/>
                  <a:pt x="442810" y="1184742"/>
                  <a:pt x="377156" y="1118684"/>
                </a:cubicBezTo>
                <a:lnTo>
                  <a:pt x="156133" y="1185297"/>
                </a:lnTo>
                <a:lnTo>
                  <a:pt x="74804" y="1044432"/>
                </a:lnTo>
                <a:lnTo>
                  <a:pt x="243004" y="886326"/>
                </a:lnTo>
                <a:cubicBezTo>
                  <a:pt x="218623" y="796439"/>
                  <a:pt x="218623" y="701681"/>
                  <a:pt x="243004" y="611794"/>
                </a:cubicBezTo>
                <a:lnTo>
                  <a:pt x="74804" y="453688"/>
                </a:lnTo>
                <a:lnTo>
                  <a:pt x="156133" y="312823"/>
                </a:lnTo>
                <a:lnTo>
                  <a:pt x="377156" y="379436"/>
                </a:lnTo>
                <a:cubicBezTo>
                  <a:pt x="442809" y="313378"/>
                  <a:pt x="524873" y="265998"/>
                  <a:pt x="614908" y="242170"/>
                </a:cubicBezTo>
                <a:lnTo>
                  <a:pt x="667732" y="17452"/>
                </a:lnTo>
                <a:lnTo>
                  <a:pt x="830388" y="17452"/>
                </a:lnTo>
                <a:lnTo>
                  <a:pt x="883212" y="242170"/>
                </a:lnTo>
                <a:cubicBezTo>
                  <a:pt x="973247" y="265998"/>
                  <a:pt x="1055310" y="313378"/>
                  <a:pt x="1120964" y="3794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3666" tIns="395946" rIns="393666" bIns="39594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>
                <a:solidFill>
                  <a:srgbClr val="002060"/>
                </a:solidFill>
              </a:rPr>
              <a:t>DUA</a:t>
            </a:r>
            <a:endParaRPr lang="es-CO" dirty="0">
              <a:solidFill>
                <a:srgbClr val="002060"/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9CCB563-3681-156B-9E7F-74152C266FD6}"/>
              </a:ext>
            </a:extLst>
          </p:cNvPr>
          <p:cNvGrpSpPr/>
          <p:nvPr/>
        </p:nvGrpSpPr>
        <p:grpSpPr>
          <a:xfrm>
            <a:off x="4851973" y="3754781"/>
            <a:ext cx="1670161" cy="1721211"/>
            <a:chOff x="2347243" y="1470902"/>
            <a:chExt cx="1670161" cy="1721211"/>
          </a:xfrm>
        </p:grpSpPr>
        <p:sp>
          <p:nvSpPr>
            <p:cNvPr id="11" name="Forma 10">
              <a:extLst>
                <a:ext uri="{FF2B5EF4-FFF2-40B4-BE49-F238E27FC236}">
                  <a16:creationId xmlns:a16="http://schemas.microsoft.com/office/drawing/2014/main" id="{F793B6AB-FBBF-2243-B5DD-C03538DAC05E}"/>
                </a:ext>
              </a:extLst>
            </p:cNvPr>
            <p:cNvSpPr/>
            <p:nvPr/>
          </p:nvSpPr>
          <p:spPr>
            <a:xfrm rot="20739062">
              <a:off x="2347243" y="1470902"/>
              <a:ext cx="1670161" cy="1721211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orma 4">
              <a:extLst>
                <a:ext uri="{FF2B5EF4-FFF2-40B4-BE49-F238E27FC236}">
                  <a16:creationId xmlns:a16="http://schemas.microsoft.com/office/drawing/2014/main" id="{779F3263-3106-7D9F-0C9A-A36FED39F731}"/>
                </a:ext>
              </a:extLst>
            </p:cNvPr>
            <p:cNvSpPr txBox="1"/>
            <p:nvPr/>
          </p:nvSpPr>
          <p:spPr>
            <a:xfrm rot="20739062">
              <a:off x="2679262" y="1871169"/>
              <a:ext cx="998607" cy="891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dirty="0">
                  <a:solidFill>
                    <a:srgbClr val="002060"/>
                  </a:solidFill>
                </a:rPr>
                <a:t>FORMACIÓN DOCENTE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28C9BB3-A19F-CB39-6E9E-4033230FC131}"/>
              </a:ext>
            </a:extLst>
          </p:cNvPr>
          <p:cNvGrpSpPr/>
          <p:nvPr/>
        </p:nvGrpSpPr>
        <p:grpSpPr>
          <a:xfrm>
            <a:off x="3687460" y="3439987"/>
            <a:ext cx="1357484" cy="1357484"/>
            <a:chOff x="1023087" y="1161438"/>
            <a:chExt cx="1357484" cy="1357484"/>
          </a:xfrm>
        </p:grpSpPr>
        <p:sp>
          <p:nvSpPr>
            <p:cNvPr id="14" name="Forma 13">
              <a:extLst>
                <a:ext uri="{FF2B5EF4-FFF2-40B4-BE49-F238E27FC236}">
                  <a16:creationId xmlns:a16="http://schemas.microsoft.com/office/drawing/2014/main" id="{B4C4E877-8C5E-2DEA-6270-142ED6BA224C}"/>
                </a:ext>
              </a:extLst>
            </p:cNvPr>
            <p:cNvSpPr/>
            <p:nvPr/>
          </p:nvSpPr>
          <p:spPr>
            <a:xfrm>
              <a:off x="1023087" y="1161438"/>
              <a:ext cx="1357484" cy="1357484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orma 4">
              <a:extLst>
                <a:ext uri="{FF2B5EF4-FFF2-40B4-BE49-F238E27FC236}">
                  <a16:creationId xmlns:a16="http://schemas.microsoft.com/office/drawing/2014/main" id="{0E805E21-CE23-1D0A-CFAA-8C32E59CC677}"/>
                </a:ext>
              </a:extLst>
            </p:cNvPr>
            <p:cNvSpPr txBox="1"/>
            <p:nvPr/>
          </p:nvSpPr>
          <p:spPr>
            <a:xfrm>
              <a:off x="1315905" y="1472832"/>
              <a:ext cx="819952" cy="6698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dirty="0">
                  <a:solidFill>
                    <a:srgbClr val="002060"/>
                  </a:solidFill>
                </a:rPr>
                <a:t>DIDACTICA</a:t>
              </a:r>
              <a:endParaRPr lang="es-CO" sz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B2ED58E-F222-FA54-1953-9BA4696D1000}"/>
              </a:ext>
            </a:extLst>
          </p:cNvPr>
          <p:cNvGrpSpPr/>
          <p:nvPr/>
        </p:nvGrpSpPr>
        <p:grpSpPr>
          <a:xfrm>
            <a:off x="4333549" y="2401084"/>
            <a:ext cx="1435792" cy="1450082"/>
            <a:chOff x="1689603" y="79663"/>
            <a:chExt cx="1435792" cy="1450082"/>
          </a:xfrm>
          <a:solidFill>
            <a:srgbClr val="A365D1"/>
          </a:solidFill>
        </p:grpSpPr>
        <p:sp>
          <p:nvSpPr>
            <p:cNvPr id="17" name="Forma 16">
              <a:extLst>
                <a:ext uri="{FF2B5EF4-FFF2-40B4-BE49-F238E27FC236}">
                  <a16:creationId xmlns:a16="http://schemas.microsoft.com/office/drawing/2014/main" id="{2B621EA0-9306-D5CD-C656-5F331E0A2DB4}"/>
                </a:ext>
              </a:extLst>
            </p:cNvPr>
            <p:cNvSpPr/>
            <p:nvPr/>
          </p:nvSpPr>
          <p:spPr>
            <a:xfrm rot="20700000">
              <a:off x="1689603" y="79663"/>
              <a:ext cx="1435792" cy="1450082"/>
            </a:xfrm>
            <a:prstGeom prst="gear6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orma 4">
              <a:extLst>
                <a:ext uri="{FF2B5EF4-FFF2-40B4-BE49-F238E27FC236}">
                  <a16:creationId xmlns:a16="http://schemas.microsoft.com/office/drawing/2014/main" id="{C68DF3D1-FB79-86A7-A6B5-24AF04187473}"/>
                </a:ext>
              </a:extLst>
            </p:cNvPr>
            <p:cNvSpPr txBox="1"/>
            <p:nvPr/>
          </p:nvSpPr>
          <p:spPr>
            <a:xfrm rot="719950">
              <a:off x="1965315" y="396346"/>
              <a:ext cx="931574" cy="77034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dirty="0">
                  <a:solidFill>
                    <a:srgbClr val="002060"/>
                  </a:solidFill>
                </a:rPr>
                <a:t>MARCO NORMATIVO</a:t>
              </a:r>
              <a:endParaRPr lang="es-CO" sz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9" name="Flecha: circular 18">
            <a:extLst>
              <a:ext uri="{FF2B5EF4-FFF2-40B4-BE49-F238E27FC236}">
                <a16:creationId xmlns:a16="http://schemas.microsoft.com/office/drawing/2014/main" id="{E25DC75F-2B98-638E-A1F0-0773CA9ECBB0}"/>
              </a:ext>
            </a:extLst>
          </p:cNvPr>
          <p:cNvSpPr/>
          <p:nvPr/>
        </p:nvSpPr>
        <p:spPr>
          <a:xfrm rot="5817676">
            <a:off x="6204227" y="1436507"/>
            <a:ext cx="2065532" cy="2065532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CO" dirty="0"/>
          </a:p>
        </p:txBody>
      </p:sp>
      <p:sp>
        <p:nvSpPr>
          <p:cNvPr id="20" name="Flecha: circular 19">
            <a:extLst>
              <a:ext uri="{FF2B5EF4-FFF2-40B4-BE49-F238E27FC236}">
                <a16:creationId xmlns:a16="http://schemas.microsoft.com/office/drawing/2014/main" id="{A12B3026-9816-F188-A150-9B2C2E95A222}"/>
              </a:ext>
            </a:extLst>
          </p:cNvPr>
          <p:cNvSpPr/>
          <p:nvPr/>
        </p:nvSpPr>
        <p:spPr>
          <a:xfrm rot="4876869">
            <a:off x="4648672" y="3456701"/>
            <a:ext cx="2219062" cy="2226517"/>
          </a:xfrm>
          <a:prstGeom prst="circularArrow">
            <a:avLst>
              <a:gd name="adj1" fmla="val 4688"/>
              <a:gd name="adj2" fmla="val 299029"/>
              <a:gd name="adj3" fmla="val 2493570"/>
              <a:gd name="adj4" fmla="val 17787275"/>
              <a:gd name="adj5" fmla="val 5469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orma 20">
            <a:extLst>
              <a:ext uri="{FF2B5EF4-FFF2-40B4-BE49-F238E27FC236}">
                <a16:creationId xmlns:a16="http://schemas.microsoft.com/office/drawing/2014/main" id="{D3D9ABC1-90BA-D15E-653F-A3F9A615F599}"/>
              </a:ext>
            </a:extLst>
          </p:cNvPr>
          <p:cNvSpPr/>
          <p:nvPr/>
        </p:nvSpPr>
        <p:spPr>
          <a:xfrm rot="1015846">
            <a:off x="3435577" y="3347570"/>
            <a:ext cx="1735882" cy="1735882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CO"/>
          </a:p>
        </p:txBody>
      </p:sp>
      <p:sp>
        <p:nvSpPr>
          <p:cNvPr id="50" name="Rectángulo: esquinas redondeadas 4">
            <a:extLst>
              <a:ext uri="{FF2B5EF4-FFF2-40B4-BE49-F238E27FC236}">
                <a16:creationId xmlns:a16="http://schemas.microsoft.com/office/drawing/2014/main" id="{6E4AB925-6DE9-EDBF-FFA3-C132D216E7F0}"/>
              </a:ext>
            </a:extLst>
          </p:cNvPr>
          <p:cNvSpPr txBox="1"/>
          <p:nvPr/>
        </p:nvSpPr>
        <p:spPr>
          <a:xfrm>
            <a:off x="2728761" y="3284775"/>
            <a:ext cx="1255329" cy="8104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9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Roboto Mono Regular"/>
              </a:rPr>
              <a:t>Sistema</a:t>
            </a:r>
            <a:r>
              <a:rPr lang="es-ES" sz="9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Roboto Mono Regular"/>
                <a:cs typeface="Calibri" panose="020F0502020204030204" pitchFamily="34" charset="0"/>
                <a:sym typeface="Roboto Mono Regular"/>
              </a:rPr>
              <a:t> </a:t>
            </a:r>
            <a:r>
              <a:rPr lang="es-ES" sz="9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Roboto Mono Regular"/>
              </a:rPr>
              <a:t>didáctico</a:t>
            </a:r>
            <a:endParaRPr lang="es-ES" sz="9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9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Roboto Mono Regular"/>
              </a:rPr>
              <a:t>Transposición didáctica</a:t>
            </a:r>
            <a:endParaRPr lang="es-ES" sz="9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ángulo: esquinas redondeadas 4">
            <a:extLst>
              <a:ext uri="{FF2B5EF4-FFF2-40B4-BE49-F238E27FC236}">
                <a16:creationId xmlns:a16="http://schemas.microsoft.com/office/drawing/2014/main" id="{E3431712-E7BB-9F55-C158-6F488FDE0D00}"/>
              </a:ext>
            </a:extLst>
          </p:cNvPr>
          <p:cNvSpPr txBox="1"/>
          <p:nvPr/>
        </p:nvSpPr>
        <p:spPr>
          <a:xfrm>
            <a:off x="9237782" y="3940444"/>
            <a:ext cx="1253632" cy="4323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s-ES" sz="1000" dirty="0">
                <a:solidFill>
                  <a:srgbClr val="FF6600"/>
                </a:solidFill>
                <a:latin typeface="Calibri" panose="020F0502020204030204" pitchFamily="34" charset="0"/>
                <a:ea typeface="Roboto Mono Regular"/>
                <a:cs typeface="Calibri" panose="020F0502020204030204" pitchFamily="34" charset="0"/>
                <a:sym typeface="Roboto Mono Regular"/>
              </a:rPr>
              <a:t>Discapacidad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000" dirty="0">
                <a:solidFill>
                  <a:srgbClr val="FF6600"/>
                </a:solidFill>
                <a:latin typeface="Calibri" panose="020F0502020204030204" pitchFamily="34" charset="0"/>
                <a:ea typeface="Roboto Mono Regular"/>
                <a:cs typeface="Calibri" panose="020F0502020204030204" pitchFamily="34" charset="0"/>
                <a:sym typeface="Roboto Mono Regular"/>
              </a:rPr>
              <a:t>     intelectual</a:t>
            </a:r>
            <a:endParaRPr lang="es-ES" sz="1000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ángulo: esquinas redondeadas 4">
            <a:extLst>
              <a:ext uri="{FF2B5EF4-FFF2-40B4-BE49-F238E27FC236}">
                <a16:creationId xmlns:a16="http://schemas.microsoft.com/office/drawing/2014/main" id="{4B0A1F78-20AB-3194-ADC3-BAC6EDB26B59}"/>
              </a:ext>
            </a:extLst>
          </p:cNvPr>
          <p:cNvSpPr txBox="1"/>
          <p:nvPr/>
        </p:nvSpPr>
        <p:spPr>
          <a:xfrm>
            <a:off x="8180729" y="1904728"/>
            <a:ext cx="2114107" cy="5694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92075" lvl="1" indent="-92075" defTabSz="4032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  <a:tabLst>
                <a:tab pos="182563" algn="l"/>
              </a:tabLst>
            </a:pPr>
            <a:r>
              <a:rPr lang="es-ES" sz="1000" dirty="0">
                <a:solidFill>
                  <a:srgbClr val="0070C0"/>
                </a:solidFill>
                <a:latin typeface="Calibri" panose="020F0502020204030204" pitchFamily="34" charset="0"/>
                <a:ea typeface="Roboto Mono Regular"/>
                <a:cs typeface="Calibri" panose="020F0502020204030204" pitchFamily="34" charset="0"/>
                <a:sym typeface="Roboto Mono Regular"/>
              </a:rPr>
              <a:t>Estrategias de </a:t>
            </a:r>
          </a:p>
          <a:p>
            <a:pPr marL="0" lvl="1" defTabSz="4032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tabLst>
                <a:tab pos="182563" algn="l"/>
              </a:tabLst>
            </a:pPr>
            <a:r>
              <a:rPr lang="es-ES" sz="1000" dirty="0">
                <a:solidFill>
                  <a:srgbClr val="0070C0"/>
                </a:solidFill>
                <a:latin typeface="Calibri" panose="020F0502020204030204" pitchFamily="34" charset="0"/>
                <a:ea typeface="Roboto Mono Regular"/>
                <a:cs typeface="Calibri" panose="020F0502020204030204" pitchFamily="34" charset="0"/>
                <a:sym typeface="Roboto Mono Regular"/>
              </a:rPr>
              <a:t> producción escrita </a:t>
            </a:r>
            <a:endParaRPr lang="es-E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CE3D28B0-D7D6-6B49-0DF9-F0A3B89D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53" y="2626321"/>
            <a:ext cx="823031" cy="71329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9D6CC03-F586-9A45-5D63-C5CF56051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2A3A76C6-CC7D-9B6C-FE4F-FA40CC767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22" name="Imagen 2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D6B701B0-D9A0-D159-D590-18253399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4;p32"/>
          <p:cNvSpPr txBox="1">
            <a:spLocks noGrp="1"/>
          </p:cNvSpPr>
          <p:nvPr>
            <p:ph type="title"/>
          </p:nvPr>
        </p:nvSpPr>
        <p:spPr>
          <a:xfrm>
            <a:off x="4978394" y="608525"/>
            <a:ext cx="3723311" cy="5790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s-CO" sz="3733" b="1" dirty="0">
                <a:solidFill>
                  <a:schemeClr val="accent1">
                    <a:lumMod val="75000"/>
                  </a:schemeClr>
                </a:solidFill>
                <a:latin typeface="Concert One"/>
                <a:sym typeface="Concert One"/>
              </a:rPr>
              <a:t>Marco Teórico</a:t>
            </a:r>
            <a:endParaRPr sz="3733" b="1" dirty="0">
              <a:solidFill>
                <a:schemeClr val="accent1">
                  <a:lumMod val="75000"/>
                </a:schemeClr>
              </a:solidFill>
              <a:latin typeface="Concert One"/>
              <a:sym typeface="Concert One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CEE37CFE-3AA5-E694-E8F8-8E2C47DB2A5C}"/>
              </a:ext>
            </a:extLst>
          </p:cNvPr>
          <p:cNvGrpSpPr/>
          <p:nvPr/>
        </p:nvGrpSpPr>
        <p:grpSpPr>
          <a:xfrm>
            <a:off x="1806251" y="1527930"/>
            <a:ext cx="2393632" cy="4202161"/>
            <a:chOff x="1051561" y="1419224"/>
            <a:chExt cx="2393632" cy="420216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988B7D6-224F-A2F8-ACDD-3C4E1D0B8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561" y="3974724"/>
              <a:ext cx="1485664" cy="164666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806A966C-7407-0B4E-8CF1-B17A168BA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2801" y="1419224"/>
              <a:ext cx="1452392" cy="2234767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8103DE40-34C5-03A9-236E-7A89D8D2B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018" y="1550135"/>
            <a:ext cx="1515469" cy="210122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D65ABB-7A91-A827-5E7F-DB6CEEE73D2D}"/>
              </a:ext>
            </a:extLst>
          </p:cNvPr>
          <p:cNvSpPr txBox="1"/>
          <p:nvPr/>
        </p:nvSpPr>
        <p:spPr>
          <a:xfrm>
            <a:off x="2634075" y="3698736"/>
            <a:ext cx="976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Dolz (2009)</a:t>
            </a:r>
            <a:endParaRPr lang="es-CO" sz="12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9C58D94-E05B-5DCC-F4CA-846D7D4CDF38}"/>
              </a:ext>
            </a:extLst>
          </p:cNvPr>
          <p:cNvSpPr txBox="1"/>
          <p:nvPr/>
        </p:nvSpPr>
        <p:spPr>
          <a:xfrm>
            <a:off x="1967543" y="5712019"/>
            <a:ext cx="10779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prstClr val="black"/>
                </a:solidFill>
                <a:latin typeface="Calibri" panose="020F0502020204030204"/>
              </a:rPr>
              <a:t>Camps  (2012) </a:t>
            </a:r>
            <a:endParaRPr lang="es-CO" sz="12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9BCA1CA-CB0C-A331-6C03-766E0AC18DB9}"/>
              </a:ext>
            </a:extLst>
          </p:cNvPr>
          <p:cNvSpPr txBox="1"/>
          <p:nvPr/>
        </p:nvSpPr>
        <p:spPr>
          <a:xfrm>
            <a:off x="1217205" y="3620031"/>
            <a:ext cx="1083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/>
              <a:t>Chevallard</a:t>
            </a:r>
            <a:r>
              <a:rPr lang="es-ES" sz="1200" dirty="0"/>
              <a:t> (1991,1997)</a:t>
            </a:r>
            <a:endParaRPr lang="es-CO" sz="12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4F69159-D7F9-0432-F8B1-B4592AB31D51}"/>
              </a:ext>
            </a:extLst>
          </p:cNvPr>
          <p:cNvSpPr txBox="1"/>
          <p:nvPr/>
        </p:nvSpPr>
        <p:spPr>
          <a:xfrm>
            <a:off x="7539847" y="3955036"/>
            <a:ext cx="1297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" sz="900" dirty="0">
                <a:solidFill>
                  <a:srgbClr val="212529"/>
                </a:solidFill>
                <a:latin typeface="Lato" panose="020F0502020204030203" pitchFamily="34" charset="0"/>
              </a:rPr>
              <a:t>Alonso Verdugo (2002, 2008)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4146ED0-974B-5FF2-4D71-26044976E6AD}"/>
              </a:ext>
            </a:extLst>
          </p:cNvPr>
          <p:cNvSpPr txBox="1"/>
          <p:nvPr/>
        </p:nvSpPr>
        <p:spPr>
          <a:xfrm>
            <a:off x="4512915" y="2160443"/>
            <a:ext cx="2143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900" dirty="0">
                <a:solidFill>
                  <a:srgbClr val="212529"/>
                </a:solidFill>
                <a:latin typeface="Lato" panose="020F0502020204030203" pitchFamily="34" charset="0"/>
              </a:rPr>
              <a:t>Robert L. </a:t>
            </a:r>
            <a:r>
              <a:rPr lang="en-US" sz="900" dirty="0" err="1">
                <a:solidFill>
                  <a:srgbClr val="212529"/>
                </a:solidFill>
                <a:latin typeface="Lato" panose="020F0502020204030203" pitchFamily="34" charset="0"/>
              </a:rPr>
              <a:t>Schalock</a:t>
            </a:r>
            <a:r>
              <a:rPr lang="en-US" sz="900" dirty="0">
                <a:solidFill>
                  <a:srgbClr val="212529"/>
                </a:solidFill>
                <a:latin typeface="Lato" panose="020F0502020204030203" pitchFamily="34" charset="0"/>
              </a:rPr>
              <a:t>, Ruth </a:t>
            </a:r>
            <a:r>
              <a:rPr lang="en-US" sz="900" dirty="0" err="1">
                <a:solidFill>
                  <a:srgbClr val="212529"/>
                </a:solidFill>
                <a:latin typeface="Lato" panose="020F0502020204030203" pitchFamily="34" charset="0"/>
              </a:rPr>
              <a:t>Luckasson</a:t>
            </a:r>
            <a:r>
              <a:rPr lang="en-US" sz="900" dirty="0">
                <a:solidFill>
                  <a:srgbClr val="212529"/>
                </a:solidFill>
                <a:latin typeface="Lato" panose="020F0502020204030203" pitchFamily="34" charset="0"/>
              </a:rPr>
              <a:t> y </a:t>
            </a:r>
          </a:p>
          <a:p>
            <a:pPr defTabSz="914400">
              <a:defRPr/>
            </a:pPr>
            <a:r>
              <a:rPr lang="en-US" sz="900" dirty="0">
                <a:solidFill>
                  <a:srgbClr val="212529"/>
                </a:solidFill>
                <a:latin typeface="Lato" panose="020F0502020204030203" pitchFamily="34" charset="0"/>
              </a:rPr>
              <a:t>          Mark J. </a:t>
            </a:r>
            <a:r>
              <a:rPr lang="en-US" sz="900" dirty="0" err="1">
                <a:solidFill>
                  <a:srgbClr val="212529"/>
                </a:solidFill>
                <a:latin typeface="Lato" panose="020F0502020204030203" pitchFamily="34" charset="0"/>
              </a:rPr>
              <a:t>Tassé</a:t>
            </a:r>
            <a:r>
              <a:rPr lang="en-US" sz="900" dirty="0">
                <a:solidFill>
                  <a:srgbClr val="212529"/>
                </a:solidFill>
                <a:latin typeface="Lato" panose="020F0502020204030203" pitchFamily="34" charset="0"/>
              </a:rPr>
              <a:t> -</a:t>
            </a:r>
            <a:r>
              <a:rPr lang="es-ES" sz="900" dirty="0">
                <a:solidFill>
                  <a:srgbClr val="212529"/>
                </a:solidFill>
                <a:latin typeface="Lato" panose="020F0502020204030203" pitchFamily="34" charset="0"/>
              </a:rPr>
              <a:t> AAID(2021)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6C6AC85-E633-CA2D-32C9-B03AC03CD931}"/>
              </a:ext>
            </a:extLst>
          </p:cNvPr>
          <p:cNvSpPr txBox="1"/>
          <p:nvPr/>
        </p:nvSpPr>
        <p:spPr>
          <a:xfrm>
            <a:off x="10963800" y="4798054"/>
            <a:ext cx="1297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900" dirty="0">
                <a:solidFill>
                  <a:srgbClr val="212529"/>
                </a:solidFill>
                <a:latin typeface="Lato" panose="020F0502020204030203" pitchFamily="34" charset="0"/>
              </a:rPr>
              <a:t>Gerardo Echeita (2008, 2011)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5BB9A32-444B-CC81-7EE7-D4CC0AB4F924}"/>
              </a:ext>
            </a:extLst>
          </p:cNvPr>
          <p:cNvSpPr txBox="1"/>
          <p:nvPr/>
        </p:nvSpPr>
        <p:spPr>
          <a:xfrm>
            <a:off x="10963801" y="3900004"/>
            <a:ext cx="1656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900" dirty="0">
                <a:solidFill>
                  <a:srgbClr val="212529"/>
                </a:solidFill>
                <a:latin typeface="Lato" panose="020F0502020204030203" pitchFamily="34" charset="0"/>
              </a:rPr>
              <a:t>Tony </a:t>
            </a:r>
            <a:r>
              <a:rPr lang="es-ES" sz="900" dirty="0" err="1">
                <a:solidFill>
                  <a:srgbClr val="212529"/>
                </a:solidFill>
                <a:latin typeface="Lato" panose="020F0502020204030203" pitchFamily="34" charset="0"/>
              </a:rPr>
              <a:t>Booth</a:t>
            </a:r>
            <a:r>
              <a:rPr lang="es-ES" sz="900" dirty="0">
                <a:solidFill>
                  <a:srgbClr val="212529"/>
                </a:solidFill>
                <a:latin typeface="Lato" panose="020F0502020204030203" pitchFamily="34" charset="0"/>
              </a:rPr>
              <a:t> y Mel Ainscow</a:t>
            </a:r>
          </a:p>
          <a:p>
            <a:pPr algn="ctr" defTabSz="914400">
              <a:defRPr/>
            </a:pPr>
            <a:r>
              <a:rPr lang="es-ES" sz="900" dirty="0">
                <a:solidFill>
                  <a:srgbClr val="212529"/>
                </a:solidFill>
                <a:latin typeface="Lato" panose="020F0502020204030203" pitchFamily="34" charset="0"/>
              </a:rPr>
              <a:t>(2000, 2008, 2011)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B183135-7FFF-0E21-8523-3DA5CBFFC8CA}"/>
              </a:ext>
            </a:extLst>
          </p:cNvPr>
          <p:cNvSpPr txBox="1"/>
          <p:nvPr/>
        </p:nvSpPr>
        <p:spPr>
          <a:xfrm>
            <a:off x="9235029" y="3861533"/>
            <a:ext cx="15089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" sz="900" dirty="0">
                <a:solidFill>
                  <a:srgbClr val="212529"/>
                </a:solidFill>
                <a:latin typeface="Lato" panose="020F0502020204030203" pitchFamily="34" charset="0"/>
              </a:rPr>
              <a:t>Pilar Arnaiz (2003, 2017)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D1C8C7E7-75AF-48F7-655F-34DA10BA053C}"/>
              </a:ext>
            </a:extLst>
          </p:cNvPr>
          <p:cNvGrpSpPr/>
          <p:nvPr/>
        </p:nvGrpSpPr>
        <p:grpSpPr>
          <a:xfrm>
            <a:off x="5242034" y="1231056"/>
            <a:ext cx="7193438" cy="4395888"/>
            <a:chOff x="4677660" y="1330710"/>
            <a:chExt cx="7193438" cy="439588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726C68C-2B0B-BF74-6E6D-D31497DB2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22177" y="4287697"/>
              <a:ext cx="2505025" cy="1402814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FFF4FD5E-0502-B315-91A7-2470565F8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90557">
              <a:off x="10169996" y="1419224"/>
              <a:ext cx="1701102" cy="2453449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42C24BD5-5E5D-A28D-BC28-FA62BB9C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07937">
              <a:off x="6930976" y="1494053"/>
              <a:ext cx="1725074" cy="2529434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CF418B01-79BC-5C82-4588-96C427813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0615" y="1330710"/>
              <a:ext cx="1725073" cy="2692777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E8FF15FA-D836-DB6E-32E7-497EE6C23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7910" t="18712" r="24187" b="13895"/>
            <a:stretch/>
          </p:blipFill>
          <p:spPr>
            <a:xfrm rot="20356463">
              <a:off x="4677660" y="2636103"/>
              <a:ext cx="2143706" cy="3090495"/>
            </a:xfrm>
            <a:prstGeom prst="rect">
              <a:avLst/>
            </a:prstGeom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3CD39AB7-DA8B-422F-D7C1-3B826AD64C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B8903C35-D114-A0A6-37DB-6CCFFFE121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31" y="139158"/>
            <a:ext cx="1531004" cy="1440000"/>
          </a:xfrm>
          <a:prstGeom prst="rect">
            <a:avLst/>
          </a:prstGeom>
        </p:spPr>
      </p:pic>
      <p:pic>
        <p:nvPicPr>
          <p:cNvPr id="8" name="Imagen 7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70FF4BAA-0566-7C23-9F7A-940ABF8961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8046" y="5628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9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4;p32"/>
          <p:cNvSpPr txBox="1">
            <a:spLocks noGrp="1"/>
          </p:cNvSpPr>
          <p:nvPr>
            <p:ph type="title"/>
          </p:nvPr>
        </p:nvSpPr>
        <p:spPr>
          <a:xfrm>
            <a:off x="4978394" y="608525"/>
            <a:ext cx="3723311" cy="5790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s-CO" sz="3733" b="1" dirty="0">
                <a:solidFill>
                  <a:schemeClr val="accent1">
                    <a:lumMod val="75000"/>
                  </a:schemeClr>
                </a:solidFill>
                <a:latin typeface="Concert One"/>
                <a:sym typeface="Concert One"/>
              </a:rPr>
              <a:t>Marco teórico</a:t>
            </a:r>
            <a:endParaRPr sz="3733" b="1" dirty="0">
              <a:solidFill>
                <a:schemeClr val="accent1">
                  <a:lumMod val="75000"/>
                </a:schemeClr>
              </a:solidFill>
              <a:latin typeface="Concert One"/>
              <a:sym typeface="Concert One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C08226-EFB0-DF26-9723-68E833184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66" y="2523604"/>
            <a:ext cx="2183455" cy="30902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F745277-130D-C24B-F17A-8B846BBFB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181" t="18795" r="23012" b="8873"/>
          <a:stretch/>
        </p:blipFill>
        <p:spPr>
          <a:xfrm>
            <a:off x="5654222" y="1535181"/>
            <a:ext cx="2415828" cy="30902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DDE7C3-0C46-4AA8-FF95-51190F16D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078" y="2561188"/>
            <a:ext cx="1965009" cy="277576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A5BA11-838E-B0A6-6E8B-2B86A03AE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5060" y="1810702"/>
            <a:ext cx="1795871" cy="27757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62F78B4-EFED-CC23-5A91-94168F78BAE9}"/>
              </a:ext>
            </a:extLst>
          </p:cNvPr>
          <p:cNvSpPr txBox="1"/>
          <p:nvPr/>
        </p:nvSpPr>
        <p:spPr>
          <a:xfrm>
            <a:off x="6264117" y="4625411"/>
            <a:ext cx="1145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MEN (2017 -2022)</a:t>
            </a:r>
            <a:endParaRPr lang="es-CO" sz="1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BD1AD81-9009-DB53-E269-929D38422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7077" y="1961922"/>
            <a:ext cx="2002135" cy="278778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90AD89E-559F-D768-753F-24BCF96DF6B4}"/>
              </a:ext>
            </a:extLst>
          </p:cNvPr>
          <p:cNvSpPr txBox="1"/>
          <p:nvPr/>
        </p:nvSpPr>
        <p:spPr>
          <a:xfrm>
            <a:off x="1956676" y="4749705"/>
            <a:ext cx="14043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prstClr val="black"/>
                </a:solidFill>
                <a:latin typeface="Calibri" panose="020F0502020204030204"/>
              </a:rPr>
              <a:t>UNESCO(</a:t>
            </a:r>
            <a:r>
              <a:rPr lang="es-ES" sz="1100" dirty="0">
                <a:solidFill>
                  <a:prstClr val="black"/>
                </a:solidFill>
                <a:latin typeface="Calibri" panose="020F0502020204030204"/>
              </a:rPr>
              <a:t>1994- 2023</a:t>
            </a:r>
            <a:r>
              <a:rPr lang="es-ES" sz="1000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es-CO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A567A9D-C099-0B6A-BE4F-2F0BAB91B3AD}"/>
              </a:ext>
            </a:extLst>
          </p:cNvPr>
          <p:cNvSpPr txBox="1"/>
          <p:nvPr/>
        </p:nvSpPr>
        <p:spPr>
          <a:xfrm>
            <a:off x="4115701" y="5543284"/>
            <a:ext cx="1297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900" dirty="0">
                <a:solidFill>
                  <a:srgbClr val="212529"/>
                </a:solidFill>
                <a:latin typeface="Lato" panose="020F0502020204030203" pitchFamily="34" charset="0"/>
              </a:rPr>
              <a:t>Cinthya Duk et al. (2019)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F706D29-8D0E-D842-E14E-9DE60B51D789}"/>
              </a:ext>
            </a:extLst>
          </p:cNvPr>
          <p:cNvSpPr txBox="1"/>
          <p:nvPr/>
        </p:nvSpPr>
        <p:spPr>
          <a:xfrm>
            <a:off x="8403704" y="5244502"/>
            <a:ext cx="145282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900" dirty="0">
                <a:solidFill>
                  <a:srgbClr val="212529"/>
                </a:solidFill>
                <a:latin typeface="Lato" panose="020F0502020204030203" pitchFamily="34" charset="0"/>
              </a:rPr>
              <a:t>Didactext ( 2003,2015)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7675D88-2B21-2F02-E538-D4FAAD9B4DB1}"/>
              </a:ext>
            </a:extLst>
          </p:cNvPr>
          <p:cNvSpPr txBox="1"/>
          <p:nvPr/>
        </p:nvSpPr>
        <p:spPr>
          <a:xfrm>
            <a:off x="10501702" y="4593619"/>
            <a:ext cx="8625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dirty="0"/>
              <a:t>CAST, 2011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81C4AC1-0D68-C1A0-CD06-6CE7882779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5" name="Imagen 4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F6B2708-6E81-6728-0B2F-D76873AA7A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288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buClr>
                <a:schemeClr val="dk2"/>
              </a:buClr>
              <a:buSzPts val="1600"/>
            </a:pPr>
            <a:r>
              <a:rPr lang="es-CO" sz="3700" b="1" dirty="0">
                <a:solidFill>
                  <a:schemeClr val="accent1">
                    <a:lumMod val="75000"/>
                  </a:schemeClr>
                </a:solidFill>
                <a:latin typeface="Concert One"/>
                <a:ea typeface="Roboto Mono Regular"/>
                <a:sym typeface="Roboto Mono Regular"/>
              </a:rPr>
              <a:t>Metodología</a:t>
            </a:r>
          </a:p>
        </p:txBody>
      </p:sp>
      <p:grpSp>
        <p:nvGrpSpPr>
          <p:cNvPr id="2" name="Grupo 8">
            <a:extLst>
              <a:ext uri="{FF2B5EF4-FFF2-40B4-BE49-F238E27FC236}">
                <a16:creationId xmlns:a16="http://schemas.microsoft.com/office/drawing/2014/main" id="{68E5E3FA-6D96-07BA-2C93-4E266BDDFBA2}"/>
              </a:ext>
            </a:extLst>
          </p:cNvPr>
          <p:cNvGrpSpPr>
            <a:grpSpLocks/>
          </p:cNvGrpSpPr>
          <p:nvPr/>
        </p:nvGrpSpPr>
        <p:grpSpPr bwMode="auto">
          <a:xfrm>
            <a:off x="2611120" y="1003394"/>
            <a:ext cx="5679440" cy="4970686"/>
            <a:chOff x="708620" y="677071"/>
            <a:chExt cx="4072423" cy="5771136"/>
          </a:xfrm>
        </p:grpSpPr>
        <p:grpSp>
          <p:nvGrpSpPr>
            <p:cNvPr id="3" name="Grupo 13">
              <a:extLst>
                <a:ext uri="{FF2B5EF4-FFF2-40B4-BE49-F238E27FC236}">
                  <a16:creationId xmlns:a16="http://schemas.microsoft.com/office/drawing/2014/main" id="{82C34FD9-58E5-BC15-FD87-779AAAAC1F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620" y="2038731"/>
              <a:ext cx="955021" cy="2813286"/>
              <a:chOff x="708778" y="2780494"/>
              <a:chExt cx="954113" cy="2813286"/>
            </a:xfrm>
          </p:grpSpPr>
          <p:sp>
            <p:nvSpPr>
              <p:cNvPr id="23" name="3 Flecha derecha">
                <a:extLst>
                  <a:ext uri="{FF2B5EF4-FFF2-40B4-BE49-F238E27FC236}">
                    <a16:creationId xmlns:a16="http://schemas.microsoft.com/office/drawing/2014/main" id="{74DE22B1-CF1B-10F7-B851-0FA6D79901C8}"/>
                  </a:ext>
                </a:extLst>
              </p:cNvPr>
              <p:cNvSpPr/>
              <p:nvPr/>
            </p:nvSpPr>
            <p:spPr>
              <a:xfrm>
                <a:off x="1369506" y="3853591"/>
                <a:ext cx="293385" cy="581074"/>
              </a:xfrm>
              <a:prstGeom prst="rightArrow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>
                  <a:defRPr/>
                </a:pPr>
                <a:endParaRPr lang="es-CO" kern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24" name="20 Rectángulo redondeado">
                <a:extLst>
                  <a:ext uri="{FF2B5EF4-FFF2-40B4-BE49-F238E27FC236}">
                    <a16:creationId xmlns:a16="http://schemas.microsoft.com/office/drawing/2014/main" id="{6AE0924C-81BE-D2DC-7638-C9D2741B1D93}"/>
                  </a:ext>
                </a:extLst>
              </p:cNvPr>
              <p:cNvSpPr/>
              <p:nvPr/>
            </p:nvSpPr>
            <p:spPr>
              <a:xfrm rot="16200000">
                <a:off x="-384441" y="3873713"/>
                <a:ext cx="2813286" cy="626848"/>
              </a:xfrm>
              <a:prstGeom prst="round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0070C0"/>
                </a:solidFill>
                <a:prstDash val="sysDash"/>
                <a:miter lim="800000"/>
              </a:ln>
              <a:effectLst/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400">
                  <a:defRPr/>
                </a:pPr>
                <a:r>
                  <a:rPr lang="es-CO" altLang="en-US" sz="1800" b="1" kern="0" dirty="0">
                    <a:solidFill>
                      <a:srgbClr val="00000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INVESTIGACIÓN  CUALITATIVA</a:t>
                </a:r>
              </a:p>
            </p:txBody>
          </p:sp>
        </p:grpSp>
        <p:sp>
          <p:nvSpPr>
            <p:cNvPr id="5" name="24 CuadroTexto">
              <a:extLst>
                <a:ext uri="{FF2B5EF4-FFF2-40B4-BE49-F238E27FC236}">
                  <a16:creationId xmlns:a16="http://schemas.microsoft.com/office/drawing/2014/main" id="{13374BB0-9407-B8AA-EC57-12CD9D8FC82F}"/>
                </a:ext>
              </a:extLst>
            </p:cNvPr>
            <p:cNvSpPr txBox="1"/>
            <p:nvPr/>
          </p:nvSpPr>
          <p:spPr>
            <a:xfrm>
              <a:off x="1792217" y="2524404"/>
              <a:ext cx="390495" cy="2108301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s-CO" sz="16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E</a:t>
              </a:r>
            </a:p>
            <a:p>
              <a:pPr algn="ctr" defTabSz="914400">
                <a:defRPr/>
              </a:pPr>
              <a:r>
                <a:rPr lang="es-CO" sz="16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N</a:t>
              </a:r>
            </a:p>
            <a:p>
              <a:pPr algn="ctr" defTabSz="914400">
                <a:defRPr/>
              </a:pPr>
              <a:r>
                <a:rPr lang="es-CO" sz="16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F</a:t>
              </a:r>
            </a:p>
            <a:p>
              <a:pPr algn="ctr" defTabSz="914400">
                <a:defRPr/>
              </a:pPr>
              <a:r>
                <a:rPr lang="es-CO" sz="16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O</a:t>
              </a:r>
            </a:p>
            <a:p>
              <a:pPr algn="ctr" defTabSz="914400">
                <a:defRPr/>
              </a:pPr>
              <a:r>
                <a:rPr lang="es-CO" sz="16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Q</a:t>
              </a:r>
            </a:p>
            <a:p>
              <a:pPr algn="ctr" defTabSz="914400">
                <a:defRPr/>
              </a:pPr>
              <a:r>
                <a:rPr lang="es-CO" sz="16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U</a:t>
              </a:r>
            </a:p>
            <a:p>
              <a:pPr algn="ctr" defTabSz="914400">
                <a:defRPr/>
              </a:pPr>
              <a:r>
                <a:rPr lang="es-CO" sz="16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E</a:t>
              </a:r>
            </a:p>
          </p:txBody>
        </p:sp>
        <p:sp>
          <p:nvSpPr>
            <p:cNvPr id="6" name="5 CuadroTexto">
              <a:extLst>
                <a:ext uri="{FF2B5EF4-FFF2-40B4-BE49-F238E27FC236}">
                  <a16:creationId xmlns:a16="http://schemas.microsoft.com/office/drawing/2014/main" id="{C8524C50-10C3-6BCF-A601-F0E09B18B9BB}"/>
                </a:ext>
              </a:extLst>
            </p:cNvPr>
            <p:cNvSpPr txBox="1"/>
            <p:nvPr/>
          </p:nvSpPr>
          <p:spPr>
            <a:xfrm>
              <a:off x="2182712" y="2084630"/>
              <a:ext cx="1396887" cy="287882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ash"/>
            </a:ln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es-CO" sz="12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INTERPRETATIVA</a:t>
              </a:r>
            </a:p>
          </p:txBody>
        </p:sp>
        <p:sp>
          <p:nvSpPr>
            <p:cNvPr id="7" name="52 CuadroTexto">
              <a:extLst>
                <a:ext uri="{FF2B5EF4-FFF2-40B4-BE49-F238E27FC236}">
                  <a16:creationId xmlns:a16="http://schemas.microsoft.com/office/drawing/2014/main" id="{CCD80B12-052F-3473-0D99-DCE8C1E63061}"/>
                </a:ext>
              </a:extLst>
            </p:cNvPr>
            <p:cNvSpPr txBox="1"/>
            <p:nvPr/>
          </p:nvSpPr>
          <p:spPr>
            <a:xfrm>
              <a:off x="2292242" y="4626430"/>
              <a:ext cx="1261960" cy="287882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s-CO" sz="1200" b="1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HERMENÉUTICA</a:t>
              </a:r>
            </a:p>
          </p:txBody>
        </p:sp>
        <p:grpSp>
          <p:nvGrpSpPr>
            <p:cNvPr id="8" name="Grupo 11">
              <a:extLst>
                <a:ext uri="{FF2B5EF4-FFF2-40B4-BE49-F238E27FC236}">
                  <a16:creationId xmlns:a16="http://schemas.microsoft.com/office/drawing/2014/main" id="{5B6C4BAE-3A79-CFF7-7D8A-74B6CAE0B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8800" y="2056408"/>
              <a:ext cx="355600" cy="479425"/>
              <a:chOff x="1828596" y="2799038"/>
              <a:chExt cx="355600" cy="479790"/>
            </a:xfrm>
          </p:grpSpPr>
          <p:sp>
            <p:nvSpPr>
              <p:cNvPr id="21" name="50 Rectángulo">
                <a:extLst>
                  <a:ext uri="{FF2B5EF4-FFF2-40B4-BE49-F238E27FC236}">
                    <a16:creationId xmlns:a16="http://schemas.microsoft.com/office/drawing/2014/main" id="{04FDF62E-AA5D-C81B-6140-96A8AABA0B0E}"/>
                  </a:ext>
                </a:extLst>
              </p:cNvPr>
              <p:cNvSpPr/>
              <p:nvPr/>
            </p:nvSpPr>
            <p:spPr>
              <a:xfrm>
                <a:off x="1828524" y="2919434"/>
                <a:ext cx="120640" cy="359078"/>
              </a:xfrm>
              <a:prstGeom prst="rect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>
                  <a:defRPr/>
                </a:pPr>
                <a:endParaRPr lang="es-CO" kern="0">
                  <a:solidFill>
                    <a:srgbClr val="C0504D">
                      <a:lumMod val="75000"/>
                    </a:srgbClr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22" name="Flecha derecha 1">
                <a:extLst>
                  <a:ext uri="{FF2B5EF4-FFF2-40B4-BE49-F238E27FC236}">
                    <a16:creationId xmlns:a16="http://schemas.microsoft.com/office/drawing/2014/main" id="{29D1A786-799D-A740-A6A8-E06F07EB41C9}"/>
                  </a:ext>
                </a:extLst>
              </p:cNvPr>
              <p:cNvSpPr/>
              <p:nvPr/>
            </p:nvSpPr>
            <p:spPr>
              <a:xfrm>
                <a:off x="1828524" y="2798682"/>
                <a:ext cx="355571" cy="305058"/>
              </a:xfrm>
              <a:prstGeom prst="rightArrow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>
                  <a:defRPr/>
                </a:pPr>
                <a:endParaRPr lang="es-CO" kern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9" name="Grupo 9">
              <a:extLst>
                <a:ext uri="{FF2B5EF4-FFF2-40B4-BE49-F238E27FC236}">
                  <a16:creationId xmlns:a16="http://schemas.microsoft.com/office/drawing/2014/main" id="{4EB5F376-5230-BA64-800D-E4AF18177B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6738" y="4466233"/>
              <a:ext cx="455612" cy="466725"/>
              <a:chOff x="1836896" y="5209133"/>
              <a:chExt cx="454845" cy="466495"/>
            </a:xfrm>
          </p:grpSpPr>
          <p:sp>
            <p:nvSpPr>
              <p:cNvPr id="19" name="7 Rectángulo">
                <a:extLst>
                  <a:ext uri="{FF2B5EF4-FFF2-40B4-BE49-F238E27FC236}">
                    <a16:creationId xmlns:a16="http://schemas.microsoft.com/office/drawing/2014/main" id="{5EEEB69D-DE78-1FF8-F140-E8BBD47D4BBF}"/>
                  </a:ext>
                </a:extLst>
              </p:cNvPr>
              <p:cNvSpPr/>
              <p:nvPr/>
            </p:nvSpPr>
            <p:spPr>
              <a:xfrm>
                <a:off x="1836823" y="5208979"/>
                <a:ext cx="147377" cy="320544"/>
              </a:xfrm>
              <a:prstGeom prst="rect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>
                  <a:defRPr/>
                </a:pPr>
                <a:endParaRPr lang="es-CO" kern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20" name="Flecha derecha 2">
                <a:extLst>
                  <a:ext uri="{FF2B5EF4-FFF2-40B4-BE49-F238E27FC236}">
                    <a16:creationId xmlns:a16="http://schemas.microsoft.com/office/drawing/2014/main" id="{B8055524-F435-4FFA-E0A9-5C265AF4C95E}"/>
                  </a:ext>
                </a:extLst>
              </p:cNvPr>
              <p:cNvSpPr/>
              <p:nvPr/>
            </p:nvSpPr>
            <p:spPr>
              <a:xfrm>
                <a:off x="1838408" y="5369250"/>
                <a:ext cx="453224" cy="306263"/>
              </a:xfrm>
              <a:prstGeom prst="rightArrow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>
                  <a:defRPr/>
                </a:pPr>
                <a:endParaRPr lang="es-CO" kern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76A4ECB9-7326-B7DC-A3DB-ADD9F5C06D0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881155" y="1911577"/>
              <a:ext cx="3175" cy="154001"/>
            </a:xfrm>
            <a:prstGeom prst="straightConnector1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Conector recto de flecha 10">
              <a:extLst>
                <a:ext uri="{FF2B5EF4-FFF2-40B4-BE49-F238E27FC236}">
                  <a16:creationId xmlns:a16="http://schemas.microsoft.com/office/drawing/2014/main" id="{412C05BC-A791-F789-A460-4FC0C41483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58937" y="4899502"/>
              <a:ext cx="0" cy="177815"/>
            </a:xfrm>
            <a:prstGeom prst="straightConnector1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CuadroTexto 61">
              <a:extLst>
                <a:ext uri="{FF2B5EF4-FFF2-40B4-BE49-F238E27FC236}">
                  <a16:creationId xmlns:a16="http://schemas.microsoft.com/office/drawing/2014/main" id="{BB455EC0-E710-E96A-3FAC-495AC62E5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594" y="5072773"/>
              <a:ext cx="3970449" cy="1375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>
                <a:spcBef>
                  <a:spcPct val="0"/>
                </a:spcBef>
                <a:spcAft>
                  <a:spcPts val="1000"/>
                </a:spcAft>
                <a:buNone/>
                <a:defRPr/>
              </a:pPr>
              <a:r>
                <a:rPr lang="es-CO" sz="1600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“La investigación cualitativa es </a:t>
              </a:r>
              <a:r>
                <a:rPr lang="es-CO" sz="1600" kern="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interpretativa; es decir, se sostiene en una concepción hermenéutica</a:t>
              </a:r>
              <a:r>
                <a:rPr lang="es-CO" sz="1600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; sus métodos de recolección le permiten acceder a datos para ser observados, descritos e interpretados”. </a:t>
              </a:r>
              <a:r>
                <a:rPr lang="es-CO" sz="1400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(Ñaupas, Mejía 2014 p.349)</a:t>
              </a:r>
              <a:endParaRPr lang="es-CO" altLang="en-US" sz="1600" kern="0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adroTexto 63">
              <a:extLst>
                <a:ext uri="{FF2B5EF4-FFF2-40B4-BE49-F238E27FC236}">
                  <a16:creationId xmlns:a16="http://schemas.microsoft.com/office/drawing/2014/main" id="{5E0EB10B-B336-6800-B67A-0AFFE6C61B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9485" y="677071"/>
              <a:ext cx="3588382" cy="125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>
                <a:spcBef>
                  <a:spcPct val="0"/>
                </a:spcBef>
                <a:spcAft>
                  <a:spcPts val="1000"/>
                </a:spcAft>
                <a:buNone/>
                <a:defRPr/>
              </a:pPr>
              <a:r>
                <a:rPr lang="es-CO" sz="1600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“En investigación cualitativa se </a:t>
              </a:r>
              <a:r>
                <a:rPr lang="es-CO" sz="1600" kern="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busca el sentido que tiene el fenómeno </a:t>
              </a:r>
              <a:r>
                <a:rPr lang="es-CO" sz="1600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para los propios protagonistas, hay que tomar en cuenta todas las perspectivas”( </a:t>
              </a:r>
              <a:r>
                <a:rPr lang="es-CO" sz="1400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Taylor y </a:t>
              </a:r>
              <a:r>
                <a:rPr lang="es-CO" sz="1400" kern="0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Bodgan</a:t>
              </a:r>
              <a:r>
                <a:rPr lang="es-CO" sz="1400" kern="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, 1984)</a:t>
              </a:r>
              <a:endParaRPr lang="es-CO" altLang="en-US" sz="1400" kern="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upo 10">
              <a:extLst>
                <a:ext uri="{FF2B5EF4-FFF2-40B4-BE49-F238E27FC236}">
                  <a16:creationId xmlns:a16="http://schemas.microsoft.com/office/drawing/2014/main" id="{7E324A9A-9CA8-B45A-319D-FDAAF6EC14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4575" y="2202458"/>
              <a:ext cx="503238" cy="2584450"/>
              <a:chOff x="3584688" y="2944266"/>
              <a:chExt cx="502816" cy="2585084"/>
            </a:xfrm>
          </p:grpSpPr>
          <p:sp>
            <p:nvSpPr>
              <p:cNvPr id="15" name="25 Flecha derecha">
                <a:extLst>
                  <a:ext uri="{FF2B5EF4-FFF2-40B4-BE49-F238E27FC236}">
                    <a16:creationId xmlns:a16="http://schemas.microsoft.com/office/drawing/2014/main" id="{6A62DF79-5E78-E300-AB03-D9E7CDD8573E}"/>
                  </a:ext>
                </a:extLst>
              </p:cNvPr>
              <p:cNvSpPr/>
              <p:nvPr/>
            </p:nvSpPr>
            <p:spPr>
              <a:xfrm>
                <a:off x="3773212" y="3887208"/>
                <a:ext cx="314036" cy="517695"/>
              </a:xfrm>
              <a:prstGeom prst="rightArrow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>
                  <a:defRPr/>
                </a:pPr>
                <a:endParaRPr lang="es-CO" sz="1400" b="1" kern="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  <a:p>
                <a:pPr algn="ctr" defTabSz="914400">
                  <a:defRPr/>
                </a:pPr>
                <a:r>
                  <a:rPr lang="es-CO" b="1" kern="0" dirty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 </a:t>
                </a:r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C9B87E0D-586D-F4A6-53F0-AAE56244EA70}"/>
                  </a:ext>
                </a:extLst>
              </p:cNvPr>
              <p:cNvSpPr/>
              <p:nvPr/>
            </p:nvSpPr>
            <p:spPr>
              <a:xfrm>
                <a:off x="3755766" y="2943923"/>
                <a:ext cx="71371" cy="2563068"/>
              </a:xfrm>
              <a:prstGeom prst="rect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>
                  <a:defRPr/>
                </a:pPr>
                <a:endParaRPr lang="es-CO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6A0B7803-DEB3-ED1D-FECD-352794B5E5BD}"/>
                  </a:ext>
                </a:extLst>
              </p:cNvPr>
              <p:cNvSpPr/>
              <p:nvPr/>
            </p:nvSpPr>
            <p:spPr>
              <a:xfrm flipV="1">
                <a:off x="3584474" y="2943923"/>
                <a:ext cx="228390" cy="46052"/>
              </a:xfrm>
              <a:prstGeom prst="rect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>
                  <a:defRPr/>
                </a:pPr>
                <a:endParaRPr lang="es-CO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039C1FC5-19F7-A2B8-40CC-4A0BA7A8B13E}"/>
                  </a:ext>
                </a:extLst>
              </p:cNvPr>
              <p:cNvSpPr/>
              <p:nvPr/>
            </p:nvSpPr>
            <p:spPr>
              <a:xfrm flipV="1">
                <a:off x="3600335" y="5483170"/>
                <a:ext cx="226803" cy="46053"/>
              </a:xfrm>
              <a:prstGeom prst="rect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14400">
                  <a:defRPr/>
                </a:pPr>
                <a:endParaRPr lang="es-CO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25" name="47 CuadroTexto">
            <a:extLst>
              <a:ext uri="{FF2B5EF4-FFF2-40B4-BE49-F238E27FC236}">
                <a16:creationId xmlns:a16="http://schemas.microsoft.com/office/drawing/2014/main" id="{F68F779D-23D4-14EB-25B1-785C013AE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2117" y="1666224"/>
            <a:ext cx="4079052" cy="3434786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n-US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PERSPECTIVA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CO" altLang="en-US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CRÍTICA</a:t>
            </a:r>
          </a:p>
          <a:p>
            <a:pPr algn="just">
              <a:buNone/>
            </a:pPr>
            <a:r>
              <a:rPr lang="es-CO" sz="1600" dirty="0"/>
              <a:t>El interés práctico, que proporciona un saber que sirve para comprender y clarificar las condiciones de las comunicaciones y diálogos significativos, genera un conocimiento en forma de entendimiento interpretativo, capaz de informar y guiar el juicio práctico. El medio para construir el conocimiento es la interpretación del lenguaje de los significados. Se trata en este caso, de las ciencias hermenéuticas o interpretativas.(Jiménez y Serón 1992, p.121)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CO" altLang="en-US" sz="1400" b="1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B0046E-A550-E305-666D-F24E8A7EF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5" y="6079994"/>
            <a:ext cx="13058764" cy="823031"/>
          </a:xfrm>
          <a:prstGeom prst="rect">
            <a:avLst/>
          </a:prstGeom>
        </p:spPr>
      </p:pic>
      <p:pic>
        <p:nvPicPr>
          <p:cNvPr id="26" name="Imagen 25" descr="Logotipo&#10;&#10;Descripción generada automáticamente">
            <a:extLst>
              <a:ext uri="{FF2B5EF4-FFF2-40B4-BE49-F238E27FC236}">
                <a16:creationId xmlns:a16="http://schemas.microsoft.com/office/drawing/2014/main" id="{0F3BDEFF-D206-ABA6-5B38-5536E82E2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1" y="226224"/>
            <a:ext cx="1531004" cy="1440000"/>
          </a:xfrm>
          <a:prstGeom prst="rect">
            <a:avLst/>
          </a:prstGeom>
        </p:spPr>
      </p:pic>
      <p:pic>
        <p:nvPicPr>
          <p:cNvPr id="27" name="Imagen 2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362E580-BDC7-9786-7D8A-97D89A099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085" y="22622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DIAPOSITIVAS RUDE" id="{49B384C2-8C00-8641-8DE2-478E675D4233}" vid="{77A5B53B-9F7F-3B4F-B110-818D3DA1F5C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PLANTILLA DIAPOSITIVAS RUDE</Template>
  <TotalTime>214</TotalTime>
  <Words>961</Words>
  <Application>Microsoft Office PowerPoint</Application>
  <PresentationFormat>Personalizado</PresentationFormat>
  <Paragraphs>157</Paragraphs>
  <Slides>19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3" baseType="lpstr">
      <vt:lpstr>Aptos</vt:lpstr>
      <vt:lpstr>Aptos Display</vt:lpstr>
      <vt:lpstr>Arial</vt:lpstr>
      <vt:lpstr>Arial Narrow</vt:lpstr>
      <vt:lpstr>Calibri</vt:lpstr>
      <vt:lpstr>Cambria</vt:lpstr>
      <vt:lpstr>Century Gothic</vt:lpstr>
      <vt:lpstr>Concert One</vt:lpstr>
      <vt:lpstr>Corbel</vt:lpstr>
      <vt:lpstr>Lato</vt:lpstr>
      <vt:lpstr>Roboto Mono Regular</vt:lpstr>
      <vt:lpstr>Times New Roman</vt:lpstr>
      <vt:lpstr>Wingdings</vt:lpstr>
      <vt:lpstr>Tema de Office</vt:lpstr>
      <vt:lpstr>PROGRAMA DE FORMACIÓN DOCENTE PARA POTENCIAR PROCESOS ESCRITURALES EN ESTUDIANTES CON DISCAPACIDAD INTELECTUAL</vt:lpstr>
      <vt:lpstr>Planteamiento del problema</vt:lpstr>
      <vt:lpstr>Pregunta de investigación </vt:lpstr>
      <vt:lpstr>Presentación de PowerPoint</vt:lpstr>
      <vt:lpstr>Estado del arte</vt:lpstr>
      <vt:lpstr>Marco teórico</vt:lpstr>
      <vt:lpstr>Marco Teórico</vt:lpstr>
      <vt:lpstr>Marco teórico</vt:lpstr>
      <vt:lpstr>Metodología</vt:lpstr>
      <vt:lpstr>Contexto</vt:lpstr>
      <vt:lpstr>Participantes</vt:lpstr>
      <vt:lpstr>Procedimiento</vt:lpstr>
      <vt:lpstr>Presentación de PowerPoint</vt:lpstr>
      <vt:lpstr>Resultados parciales</vt:lpstr>
      <vt:lpstr>Frutos de la investigación</vt:lpstr>
      <vt:lpstr>Frutos de la investigación</vt:lpstr>
      <vt:lpstr>Frutos de la investigación</vt:lpstr>
      <vt:lpstr>Frutos de la investigación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DE FORMACIÓN DOCENTE PARA POTENCIAR PROCESOS ESCRITURALES EN ESTUDIANTES CON DISCAPACIDAD INTELECTUAL</dc:title>
  <dc:creator>Leidy Natalia</dc:creator>
  <cp:lastModifiedBy>Leidy Natalia</cp:lastModifiedBy>
  <cp:revision>74</cp:revision>
  <dcterms:created xsi:type="dcterms:W3CDTF">2024-09-23T04:54:06Z</dcterms:created>
  <dcterms:modified xsi:type="dcterms:W3CDTF">2024-09-24T05:19:07Z</dcterms:modified>
</cp:coreProperties>
</file>