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345247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58"/>
  </p:normalViewPr>
  <p:slideViewPr>
    <p:cSldViewPr snapToGrid="0">
      <p:cViewPr varScale="1">
        <p:scale>
          <a:sx n="105" d="100"/>
          <a:sy n="105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560" y="1122363"/>
            <a:ext cx="1008935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560" y="3602038"/>
            <a:ext cx="1008935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62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825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6927" y="365125"/>
            <a:ext cx="290069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858" y="365125"/>
            <a:ext cx="8533914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624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233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51" y="1709738"/>
            <a:ext cx="1160276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851" y="4589464"/>
            <a:ext cx="116027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829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858" y="1825625"/>
            <a:ext cx="5717302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0315" y="1825625"/>
            <a:ext cx="5717302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750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610" y="365126"/>
            <a:ext cx="1160276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610" y="1681163"/>
            <a:ext cx="5691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610" y="2505075"/>
            <a:ext cx="569102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10315" y="1681163"/>
            <a:ext cx="57190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10315" y="2505075"/>
            <a:ext cx="5719054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271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503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29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610" y="457200"/>
            <a:ext cx="43387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054" y="987426"/>
            <a:ext cx="68103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610" y="2057400"/>
            <a:ext cx="43387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98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610" y="457200"/>
            <a:ext cx="43387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9054" y="987426"/>
            <a:ext cx="681031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610" y="2057400"/>
            <a:ext cx="43387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465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858" y="365126"/>
            <a:ext cx="116027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858" y="1825625"/>
            <a:ext cx="116027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858" y="6356351"/>
            <a:ext cx="3026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B8C9FD-BDD8-C046-BACD-2E8A448B6ECF}" type="datetimeFigureOut">
              <a:rPr lang="es-CO" smtClean="0"/>
              <a:t>2/10/2024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6133" y="6356351"/>
            <a:ext cx="4540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0810" y="6356351"/>
            <a:ext cx="3026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180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hyperlink" Target="mailto:dalbertocastano@ucundinamarca.edu.co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La Integración Tecnológica en el Aula: Una Reflexión sobre las Creencias Docentes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20BE5C-83CE-D5F5-14FA-5A93ADB79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858" y="2049517"/>
            <a:ext cx="11602760" cy="4127446"/>
          </a:xfrm>
        </p:spPr>
        <p:txBody>
          <a:bodyPr/>
          <a:lstStyle/>
          <a:p>
            <a:pPr marL="0" indent="0" algn="ctr">
              <a:buNone/>
            </a:pP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Alberto Castaño Aldana</a:t>
            </a:r>
          </a:p>
          <a:p>
            <a:pPr marL="0" indent="0" algn="ctr">
              <a:buNone/>
            </a:pPr>
            <a:r>
              <a:rPr lang="es-CO" dirty="0"/>
              <a:t>Estudiante Doctorado en Ciencias de la Educación</a:t>
            </a:r>
          </a:p>
          <a:p>
            <a:pPr marL="0" indent="0" algn="ctr">
              <a:buNone/>
            </a:pPr>
            <a:r>
              <a:rPr lang="es-CO" dirty="0"/>
              <a:t>Universidad de Cundinamarca</a:t>
            </a:r>
          </a:p>
          <a:p>
            <a:pPr marL="0" indent="0" algn="ctr">
              <a:buNone/>
            </a:pPr>
            <a:r>
              <a:rPr lang="es-CO" dirty="0"/>
              <a:t>Fusagasugá Cundinamarca</a:t>
            </a:r>
          </a:p>
          <a:p>
            <a:pPr marL="0" indent="0" algn="ctr">
              <a:buNone/>
            </a:pPr>
            <a:endParaRPr lang="es-CO" dirty="0"/>
          </a:p>
          <a:p>
            <a:pPr marL="0" indent="0" algn="ctr">
              <a:buNone/>
            </a:pPr>
            <a:r>
              <a:rPr lang="es-ES" b="1" dirty="0"/>
              <a:t>V CONGRESO INTERNACIONAL DE INVESTIGACIÓN EN CIENCIAS DE LA EDUCACIÓN – RUDECOLOMBIA. Educación y Transformaciones Sociales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406022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/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atención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0ACD964-5ED4-C5AD-0E7F-05B560499B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0078" y="2928110"/>
            <a:ext cx="1241520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s-CO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David Alberto Castaño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s-CO" sz="3600" dirty="0">
                <a:latin typeface="Arial" panose="020B0604020202020204" pitchFamily="34" charset="0"/>
                <a:hlinkClick r:id="rId14"/>
              </a:rPr>
              <a:t>dalbertocastano@ucundinamarca.edu.co</a:t>
            </a:r>
            <a:endParaRPr lang="en-US" altLang="es-CO" sz="36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s-CO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Tel. Wp:  (+57) 3005672463</a:t>
            </a:r>
            <a:endParaRPr kumimoji="0" lang="es-CO" altLang="es-C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78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/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de la investigación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9A083C2-0744-A62B-ACDF-497BF09870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40583" y="1602904"/>
            <a:ext cx="5885654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CO" altLang="es-C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¿Por qué es importante la integración tecnológica en el aula?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s-CO" altLang="es-CO" sz="32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s-CO" altLang="es-CO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CO" altLang="es-C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¿Cuál es el papel de las creencias de los docentes en este proceso?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5DC582E-1B67-3479-6D91-603245DAF9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27263" y="1659731"/>
            <a:ext cx="5196037" cy="419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6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/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Propósito de la ponencia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095D624-5F15-B366-0A3B-A2E631DD89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0634" y="1389212"/>
            <a:ext cx="596471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Comprender cómo las creencias epistemológicas tecnológicas y educativas de los docentes influyen en sus prácticas pedagógicas.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altLang="es-C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Mostrar cómo estas creencias afectan la disposición y capacidad de los docentes para integrar tecnología en el aula.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96EDEA-38FC-536B-7D1A-9A488D4549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11900" y="2038032"/>
            <a:ext cx="5873696" cy="340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1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/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Conceptos Centrales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B32E9C4-6DEF-CAA4-F623-1571948E8A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99910" y="1881973"/>
            <a:ext cx="578072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Integración tecnológica</a:t>
            </a: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Uso de la tecnología con fines instruccionales, formativos y educativos (</a:t>
            </a:r>
            <a:r>
              <a:rPr kumimoji="0" lang="es-CO" altLang="es-CO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</a:t>
            </a: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&amp; Reigeluth, 2011).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Sistema de creencias</a:t>
            </a: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Grupos o categorías de creencias que influyen en las actitudes y comportamientos de los docentes en su práctica pedagógica (</a:t>
            </a:r>
            <a:r>
              <a:rPr kumimoji="0" lang="es-CO" altLang="es-CO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Fives</a:t>
            </a: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&amp; </a:t>
            </a:r>
            <a:r>
              <a:rPr kumimoji="0" lang="es-CO" altLang="es-CO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Buehl</a:t>
            </a: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2012). </a:t>
            </a:r>
          </a:p>
        </p:txBody>
      </p:sp>
      <p:pic>
        <p:nvPicPr>
          <p:cNvPr id="1026" name="Picture 2" descr="Resultado de imagen de Creencias epistemológicas">
            <a:extLst>
              <a:ext uri="{FF2B5EF4-FFF2-40B4-BE49-F238E27FC236}">
                <a16:creationId xmlns:a16="http://schemas.microsoft.com/office/drawing/2014/main" id="{3989E5CC-C12D-C58D-8C03-8EDABBAB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340" y="1959864"/>
            <a:ext cx="5630399" cy="325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92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/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Conceptos Centrales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B32E9C4-6DEF-CAA4-F623-1571948E8A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1037" y="1993061"/>
            <a:ext cx="11005196" cy="319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Tipos de creencias relevantes: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Creencias epistemológicas</a:t>
            </a:r>
            <a:r>
              <a:rPr lang="es-ES" dirty="0"/>
              <a:t>: Percepción sobre la producción, validación y transmisión del conocimiento (</a:t>
            </a:r>
            <a:r>
              <a:rPr lang="es-ES" dirty="0" err="1"/>
              <a:t>Hofer</a:t>
            </a:r>
            <a:r>
              <a:rPr lang="es-ES" dirty="0"/>
              <a:t> &amp; </a:t>
            </a:r>
            <a:r>
              <a:rPr lang="es-ES" dirty="0" err="1"/>
              <a:t>Pintrich</a:t>
            </a:r>
            <a:r>
              <a:rPr lang="es-ES" dirty="0"/>
              <a:t>, 1997).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Creencias pedagógicas</a:t>
            </a:r>
            <a:r>
              <a:rPr lang="es-ES" dirty="0"/>
              <a:t>: Enfoques hacia la enseñanza y el aprendizaje (Chan &amp; Elliott, 2004).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Creencias sobre la tecnología</a:t>
            </a:r>
            <a:r>
              <a:rPr lang="es-ES" dirty="0"/>
              <a:t>: La tecnología como herramienta neutral o como factor transformador.</a:t>
            </a:r>
          </a:p>
        </p:txBody>
      </p:sp>
    </p:spTree>
    <p:extLst>
      <p:ext uri="{BB962C8B-B14F-4D97-AF65-F5344CB8AC3E}">
        <p14:creationId xmlns:p14="http://schemas.microsoft.com/office/powerpoint/2010/main" val="98670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/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de las creencias docentes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B32E9C4-6DEF-CAA4-F623-1571948E8A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1037" y="1799162"/>
            <a:ext cx="6954203" cy="358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es-ES" dirty="0"/>
              <a:t>Niveles de desarrollo de las creencias según Perry (1970):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Nivel absolutista</a:t>
            </a:r>
            <a:r>
              <a:rPr lang="es-ES" dirty="0"/>
              <a:t>: El conocimiento es estable y aceptado por consenso.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Nivel relativista</a:t>
            </a:r>
            <a:r>
              <a:rPr lang="es-ES" dirty="0"/>
              <a:t>: El conocimiento depende del contexto y la interpretación.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Nivel evaluativista</a:t>
            </a:r>
            <a:r>
              <a:rPr lang="es-ES" dirty="0"/>
              <a:t>: El conocimiento se interpreta y contextualiza críticamente.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711AD4F-DAAE-A74C-53FA-E82C09B03C38}"/>
              </a:ext>
            </a:extLst>
          </p:cNvPr>
          <p:cNvSpPr txBox="1"/>
          <p:nvPr/>
        </p:nvSpPr>
        <p:spPr>
          <a:xfrm>
            <a:off x="8481858" y="2476825"/>
            <a:ext cx="4484370" cy="175432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 de cómo estas creencias impactan la práctica pedagógica: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s-ES" dirty="0"/>
          </a:p>
          <a:p>
            <a:pPr algn="ctr"/>
            <a:r>
              <a:rPr lang="es-ES" dirty="0"/>
              <a:t>Docentes que valoran el conocimiento científico, pero subestiman la pedagogía (</a:t>
            </a:r>
            <a:r>
              <a:rPr lang="es-ES" dirty="0" err="1"/>
              <a:t>Schommer</a:t>
            </a:r>
            <a:r>
              <a:rPr lang="es-ES" dirty="0"/>
              <a:t>, 1994).</a:t>
            </a:r>
          </a:p>
        </p:txBody>
      </p:sp>
    </p:spTree>
    <p:extLst>
      <p:ext uri="{BB962C8B-B14F-4D97-AF65-F5344CB8AC3E}">
        <p14:creationId xmlns:p14="http://schemas.microsoft.com/office/powerpoint/2010/main" val="390676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/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Desafiando la formación de creencias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0ACD964-5ED4-C5AD-0E7F-05B560499B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1038" y="1389531"/>
            <a:ext cx="11175681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CO" altLang="es-C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Creencias pedagógicas centradas en el docente vs. centradas en el estudiante.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altLang="es-CO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Recomendaciones: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s-CO" altLang="es-CO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CO" altLang="es-C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Promover el desarrollo de creencias sofisticadas para una integración tecnológica más crítica y equilibrada.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02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/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0ACD964-5ED4-C5AD-0E7F-05B560499B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1038" y="1327976"/>
            <a:ext cx="1117568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S" altLang="es-C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Las creencias de los docentes determinan en gran medida cómo utilizan la tecnología en el aula.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s-ES" altLang="es-CO" sz="3200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S" altLang="es-C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Fomentar un desarrollo equilibrado de creencias en todas las áreas de conocimiento es crucial.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s-ES" altLang="es-CO" sz="3200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S" altLang="es-C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Considerar la tecnología no solo como un medio, sino como un factor transformador.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80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/>
          <a:lstStyle/>
          <a:p>
            <a:pPr algn="ctr"/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Bibliografía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0ACD964-5ED4-C5AD-0E7F-05B560499B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0078" y="1666223"/>
            <a:ext cx="12415202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An, Y.-J., &amp; </a:t>
            </a:r>
            <a:r>
              <a:rPr kumimoji="0" lang="en-US" altLang="es-CO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Reigeluth</a:t>
            </a:r>
            <a:r>
              <a:rPr kumimoji="0" lang="en-US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C. (2011). Creating Technology-Enhanced Learner-Centered Classrooms. Journal of Digital Learning in Teacher Education, 28(2), 54-62. DOI: 10.1080/21532974.2011.10784681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Chan, K. W., &amp; Elliott, R. G. (2004). Relational Analysis of Personal Epistemology and Conceptions about Teaching and Learning. Teaching and Teacher Education, 20, 817–831. DOI: 10.1016/j.tate.2004.09.002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Fishbein, M., &amp; Ajzen, I. (1975). Belief, Attitude, Intention, and Behavior: An Introduction to Theory and Research. Reading, MA: Addison-Wesley.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Fives, H., &amp; </a:t>
            </a:r>
            <a:r>
              <a:rPr kumimoji="0" lang="en-US" altLang="es-CO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Buehl</a:t>
            </a:r>
            <a:r>
              <a:rPr kumimoji="0" lang="en-US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M. M. (2012). Spring Cleaning for the “Messy” Construct of Teachers’ Beliefs: What Are They? Which Have Been Examined? What Can They Tell Us? In K. R. Harris, S. Graham, T. </a:t>
            </a:r>
            <a:r>
              <a:rPr kumimoji="0" lang="en-US" altLang="es-CO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Urdan</a:t>
            </a:r>
            <a:r>
              <a:rPr kumimoji="0" lang="en-US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S. Graham, J. M. Royer, &amp; M. </a:t>
            </a:r>
            <a:r>
              <a:rPr kumimoji="0" lang="en-US" altLang="es-CO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Zeidner</a:t>
            </a:r>
            <a:r>
              <a:rPr kumimoji="0" lang="en-US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(Eds.), APA Educational Psychology Handbook: Individual Differences and Cultural and Contextual Factors (pp. 471–499). Washington, DC: American Psychological Association.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Hofer, B. K., &amp; </a:t>
            </a:r>
            <a:r>
              <a:rPr kumimoji="0" lang="en-US" altLang="es-CO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Pintrich</a:t>
            </a:r>
            <a:r>
              <a:rPr kumimoji="0" lang="en-US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P. R. (1997). The Development of Epistemological Theories: Beliefs about Knowledge and Knowing and Their Relation to Learning. Review of Educational Research, 67, 88–140. DOI: 10.3102/00346543067001088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Perry, W. G. (1970). Forms of Ethical and Intellectual Development in the College Years: A Scheme. New York, NY: Holt, Rinehart &amp; Winston.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Rokeach, M. (1968). Beliefs, Attitudes, and Values. San Francisco: Jossey-Bass </a:t>
            </a:r>
            <a:r>
              <a:rPr kumimoji="0" lang="en-US" altLang="es-CO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Inc.Schommer</a:t>
            </a:r>
            <a:r>
              <a:rPr kumimoji="0" lang="en-US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M. (1994). Synthesizing Epistemological Belief Research: Tentative Understandings and Provocative Confusions. Educational Psychology Review, 6(4), 293–319.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31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 DIAPOSITIVAS RUDE" id="{49B384C2-8C00-8641-8DE2-478E675D4233}" vid="{77A5B53B-9F7F-3B4F-B110-818D3DA1F5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DIAPOSITIVAS RUDE</Template>
  <TotalTime>46</TotalTime>
  <Words>750</Words>
  <Application>Microsoft Office PowerPoint</Application>
  <PresentationFormat>Personalizado</PresentationFormat>
  <Paragraphs>60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de Office</vt:lpstr>
      <vt:lpstr>La Integración Tecnológica en el Aula: Una Reflexión sobre las Creencias Docentes</vt:lpstr>
      <vt:lpstr>Contexto de la investigación</vt:lpstr>
      <vt:lpstr>Propósito de la ponencia</vt:lpstr>
      <vt:lpstr>Conceptos Centrales</vt:lpstr>
      <vt:lpstr>Conceptos Centrales</vt:lpstr>
      <vt:lpstr>Desarrollo de las creencias docentes</vt:lpstr>
      <vt:lpstr>Desafiando la formación de creencias</vt:lpstr>
      <vt:lpstr>Conclusiones</vt:lpstr>
      <vt:lpstr>Bibliografía</vt:lpstr>
      <vt:lpstr>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ALBERTO CASTAÑO ALDANA</dc:creator>
  <cp:lastModifiedBy>DAVID ALBERTO CASTAÑO ALDANA</cp:lastModifiedBy>
  <cp:revision>2</cp:revision>
  <dcterms:created xsi:type="dcterms:W3CDTF">2024-10-02T20:29:30Z</dcterms:created>
  <dcterms:modified xsi:type="dcterms:W3CDTF">2024-10-03T02:22:45Z</dcterms:modified>
</cp:coreProperties>
</file>