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57" r:id="rId3"/>
    <p:sldId id="260" r:id="rId4"/>
    <p:sldId id="263" r:id="rId5"/>
    <p:sldId id="264" r:id="rId6"/>
    <p:sldId id="265" r:id="rId7"/>
    <p:sldId id="266" r:id="rId8"/>
    <p:sldId id="267" r:id="rId9"/>
    <p:sldId id="268" r:id="rId10"/>
  </p:sldIdLst>
  <p:sldSz cx="1345247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82" d="100"/>
          <a:sy n="82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FC71A2-6FBD-4F27-834F-DC5FFDEA752F}" type="doc">
      <dgm:prSet loTypeId="urn:microsoft.com/office/officeart/2005/8/layout/cycle8" loCatId="cycle" qsTypeId="urn:microsoft.com/office/officeart/2005/8/quickstyle/simple1" qsCatId="simple" csTypeId="urn:microsoft.com/office/officeart/2005/8/colors/colorful2" csCatId="colorful" phldr="1"/>
      <dgm:spPr/>
    </dgm:pt>
    <dgm:pt modelId="{0F18B37C-BD88-4201-B796-A9478DECCEF3}">
      <dgm:prSet phldrT="[Texto]"/>
      <dgm:spPr/>
      <dgm:t>
        <a:bodyPr/>
        <a:lstStyle/>
        <a:p>
          <a:r>
            <a:rPr lang="es-CO" b="1" dirty="0"/>
            <a:t>FORMACIÓN</a:t>
          </a:r>
        </a:p>
      </dgm:t>
    </dgm:pt>
    <dgm:pt modelId="{9DBDA171-E38B-4940-9212-DAB9D7D462D0}" type="parTrans" cxnId="{8364ADF2-162F-4811-A2C6-CC7EB328C3E2}">
      <dgm:prSet/>
      <dgm:spPr/>
      <dgm:t>
        <a:bodyPr/>
        <a:lstStyle/>
        <a:p>
          <a:endParaRPr lang="es-CO"/>
        </a:p>
      </dgm:t>
    </dgm:pt>
    <dgm:pt modelId="{8924445F-4E44-4D4A-8F86-1CB74E2D0A82}" type="sibTrans" cxnId="{8364ADF2-162F-4811-A2C6-CC7EB328C3E2}">
      <dgm:prSet/>
      <dgm:spPr/>
      <dgm:t>
        <a:bodyPr/>
        <a:lstStyle/>
        <a:p>
          <a:endParaRPr lang="es-CO"/>
        </a:p>
      </dgm:t>
    </dgm:pt>
    <dgm:pt modelId="{9E89374B-5A80-4469-BAA7-EEF9A65B0AF1}">
      <dgm:prSet phldrT="[Texto]"/>
      <dgm:spPr/>
      <dgm:t>
        <a:bodyPr/>
        <a:lstStyle/>
        <a:p>
          <a:r>
            <a:rPr lang="es-CO" b="1" dirty="0"/>
            <a:t>LECTURA CRÍTICA</a:t>
          </a:r>
        </a:p>
      </dgm:t>
    </dgm:pt>
    <dgm:pt modelId="{43EA6A53-7E57-40EC-BD5B-01D9D71BEA63}" type="parTrans" cxnId="{E15F9EB5-1579-4CCF-9D82-E2C21D6A002F}">
      <dgm:prSet/>
      <dgm:spPr/>
      <dgm:t>
        <a:bodyPr/>
        <a:lstStyle/>
        <a:p>
          <a:endParaRPr lang="es-CO"/>
        </a:p>
      </dgm:t>
    </dgm:pt>
    <dgm:pt modelId="{04A15D24-8F25-498E-BA06-6447C604585B}" type="sibTrans" cxnId="{E15F9EB5-1579-4CCF-9D82-E2C21D6A002F}">
      <dgm:prSet/>
      <dgm:spPr/>
      <dgm:t>
        <a:bodyPr/>
        <a:lstStyle/>
        <a:p>
          <a:endParaRPr lang="es-CO"/>
        </a:p>
      </dgm:t>
    </dgm:pt>
    <dgm:pt modelId="{107B9E42-201A-4DF0-B1E0-75BB53EA8F52}">
      <dgm:prSet phldrT="[Texto]"/>
      <dgm:spPr/>
      <dgm:t>
        <a:bodyPr/>
        <a:lstStyle/>
        <a:p>
          <a:r>
            <a:rPr lang="es-CO" b="1" dirty="0"/>
            <a:t>LECTURA</a:t>
          </a:r>
        </a:p>
      </dgm:t>
    </dgm:pt>
    <dgm:pt modelId="{AA6FCDF0-F8CD-47B3-B7AA-275A5DD84E29}" type="parTrans" cxnId="{898892FB-E52E-4A0D-8513-A2BB270EB5AC}">
      <dgm:prSet/>
      <dgm:spPr/>
      <dgm:t>
        <a:bodyPr/>
        <a:lstStyle/>
        <a:p>
          <a:endParaRPr lang="es-CO"/>
        </a:p>
      </dgm:t>
    </dgm:pt>
    <dgm:pt modelId="{7C181CFF-1177-4FFB-8174-D037C5619D5A}" type="sibTrans" cxnId="{898892FB-E52E-4A0D-8513-A2BB270EB5AC}">
      <dgm:prSet/>
      <dgm:spPr/>
      <dgm:t>
        <a:bodyPr/>
        <a:lstStyle/>
        <a:p>
          <a:endParaRPr lang="es-CO"/>
        </a:p>
      </dgm:t>
    </dgm:pt>
    <dgm:pt modelId="{CE31029C-F281-4403-89C0-70517EB5A2D5}" type="pres">
      <dgm:prSet presAssocID="{A8FC71A2-6FBD-4F27-834F-DC5FFDEA752F}" presName="compositeShape" presStyleCnt="0">
        <dgm:presLayoutVars>
          <dgm:chMax val="7"/>
          <dgm:dir/>
          <dgm:resizeHandles val="exact"/>
        </dgm:presLayoutVars>
      </dgm:prSet>
      <dgm:spPr/>
    </dgm:pt>
    <dgm:pt modelId="{3CBDA04F-15D8-4935-9772-80DC8DC5C700}" type="pres">
      <dgm:prSet presAssocID="{A8FC71A2-6FBD-4F27-834F-DC5FFDEA752F}" presName="wedge1" presStyleLbl="node1" presStyleIdx="0" presStyleCnt="3"/>
      <dgm:spPr/>
    </dgm:pt>
    <dgm:pt modelId="{1CBCBA43-CCFA-4B86-A528-CEB38251A8E3}" type="pres">
      <dgm:prSet presAssocID="{A8FC71A2-6FBD-4F27-834F-DC5FFDEA752F}" presName="dummy1a" presStyleCnt="0"/>
      <dgm:spPr/>
    </dgm:pt>
    <dgm:pt modelId="{BADCFC4C-86E8-4DCF-82A3-FC18276DC7F5}" type="pres">
      <dgm:prSet presAssocID="{A8FC71A2-6FBD-4F27-834F-DC5FFDEA752F}" presName="dummy1b" presStyleCnt="0"/>
      <dgm:spPr/>
    </dgm:pt>
    <dgm:pt modelId="{CC185D09-8F64-46C8-B628-FA51AD40EF86}" type="pres">
      <dgm:prSet presAssocID="{A8FC71A2-6FBD-4F27-834F-DC5FFDEA752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7477337-99F2-47D0-937B-26EE6963AA7B}" type="pres">
      <dgm:prSet presAssocID="{A8FC71A2-6FBD-4F27-834F-DC5FFDEA752F}" presName="wedge2" presStyleLbl="node1" presStyleIdx="1" presStyleCnt="3"/>
      <dgm:spPr/>
    </dgm:pt>
    <dgm:pt modelId="{530A30B4-CF9F-48C4-93D7-9D7C83ED88EA}" type="pres">
      <dgm:prSet presAssocID="{A8FC71A2-6FBD-4F27-834F-DC5FFDEA752F}" presName="dummy2a" presStyleCnt="0"/>
      <dgm:spPr/>
    </dgm:pt>
    <dgm:pt modelId="{5240D76C-FCDB-48C5-AFDE-D0C0299A231D}" type="pres">
      <dgm:prSet presAssocID="{A8FC71A2-6FBD-4F27-834F-DC5FFDEA752F}" presName="dummy2b" presStyleCnt="0"/>
      <dgm:spPr/>
    </dgm:pt>
    <dgm:pt modelId="{C0069621-7EC9-4E39-AB52-3DDEE2EBC569}" type="pres">
      <dgm:prSet presAssocID="{A8FC71A2-6FBD-4F27-834F-DC5FFDEA752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FBDEAF3-5F4C-4117-B45D-291E635F3C38}" type="pres">
      <dgm:prSet presAssocID="{A8FC71A2-6FBD-4F27-834F-DC5FFDEA752F}" presName="wedge3" presStyleLbl="node1" presStyleIdx="2" presStyleCnt="3"/>
      <dgm:spPr/>
    </dgm:pt>
    <dgm:pt modelId="{64AA3308-27C3-4F9E-A10A-0BDDBA634B2D}" type="pres">
      <dgm:prSet presAssocID="{A8FC71A2-6FBD-4F27-834F-DC5FFDEA752F}" presName="dummy3a" presStyleCnt="0"/>
      <dgm:spPr/>
    </dgm:pt>
    <dgm:pt modelId="{7DD141B8-9886-42C4-ACEF-88BF6F4B9850}" type="pres">
      <dgm:prSet presAssocID="{A8FC71A2-6FBD-4F27-834F-DC5FFDEA752F}" presName="dummy3b" presStyleCnt="0"/>
      <dgm:spPr/>
    </dgm:pt>
    <dgm:pt modelId="{049F6FE3-01CF-400D-A9EC-8C6F91776177}" type="pres">
      <dgm:prSet presAssocID="{A8FC71A2-6FBD-4F27-834F-DC5FFDEA752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00EBA8A3-DA07-4E1E-A67E-D11C53962CB6}" type="pres">
      <dgm:prSet presAssocID="{8924445F-4E44-4D4A-8F86-1CB74E2D0A82}" presName="arrowWedge1" presStyleLbl="fgSibTrans2D1" presStyleIdx="0" presStyleCnt="3"/>
      <dgm:spPr/>
    </dgm:pt>
    <dgm:pt modelId="{7E560297-7A29-4729-99AF-15930E3B1BB8}" type="pres">
      <dgm:prSet presAssocID="{04A15D24-8F25-498E-BA06-6447C604585B}" presName="arrowWedge2" presStyleLbl="fgSibTrans2D1" presStyleIdx="1" presStyleCnt="3"/>
      <dgm:spPr/>
    </dgm:pt>
    <dgm:pt modelId="{5081C99F-EEC1-43AE-BC15-D13F231D2F82}" type="pres">
      <dgm:prSet presAssocID="{7C181CFF-1177-4FFB-8174-D037C5619D5A}" presName="arrowWedge3" presStyleLbl="fgSibTrans2D1" presStyleIdx="2" presStyleCnt="3"/>
      <dgm:spPr/>
    </dgm:pt>
  </dgm:ptLst>
  <dgm:cxnLst>
    <dgm:cxn modelId="{1753C821-02EC-48E5-975F-CB91485C57C1}" type="presOf" srcId="{9E89374B-5A80-4469-BAA7-EEF9A65B0AF1}" destId="{C0069621-7EC9-4E39-AB52-3DDEE2EBC569}" srcOrd="1" destOrd="0" presId="urn:microsoft.com/office/officeart/2005/8/layout/cycle8"/>
    <dgm:cxn modelId="{4C79F527-A0F4-4F02-91AA-E0E8A06DC977}" type="presOf" srcId="{107B9E42-201A-4DF0-B1E0-75BB53EA8F52}" destId="{049F6FE3-01CF-400D-A9EC-8C6F91776177}" srcOrd="1" destOrd="0" presId="urn:microsoft.com/office/officeart/2005/8/layout/cycle8"/>
    <dgm:cxn modelId="{D1770828-73CF-4588-ADED-9E4078F1106C}" type="presOf" srcId="{9E89374B-5A80-4469-BAA7-EEF9A65B0AF1}" destId="{57477337-99F2-47D0-937B-26EE6963AA7B}" srcOrd="0" destOrd="0" presId="urn:microsoft.com/office/officeart/2005/8/layout/cycle8"/>
    <dgm:cxn modelId="{49955358-AB22-4646-9037-81987E0E6DFD}" type="presOf" srcId="{107B9E42-201A-4DF0-B1E0-75BB53EA8F52}" destId="{0FBDEAF3-5F4C-4117-B45D-291E635F3C38}" srcOrd="0" destOrd="0" presId="urn:microsoft.com/office/officeart/2005/8/layout/cycle8"/>
    <dgm:cxn modelId="{D33511AB-0058-444E-AA05-95F8BE4AECE4}" type="presOf" srcId="{A8FC71A2-6FBD-4F27-834F-DC5FFDEA752F}" destId="{CE31029C-F281-4403-89C0-70517EB5A2D5}" srcOrd="0" destOrd="0" presId="urn:microsoft.com/office/officeart/2005/8/layout/cycle8"/>
    <dgm:cxn modelId="{E15F9EB5-1579-4CCF-9D82-E2C21D6A002F}" srcId="{A8FC71A2-6FBD-4F27-834F-DC5FFDEA752F}" destId="{9E89374B-5A80-4469-BAA7-EEF9A65B0AF1}" srcOrd="1" destOrd="0" parTransId="{43EA6A53-7E57-40EC-BD5B-01D9D71BEA63}" sibTransId="{04A15D24-8F25-498E-BA06-6447C604585B}"/>
    <dgm:cxn modelId="{C34828BF-2891-4161-8A63-60C3779610F8}" type="presOf" srcId="{0F18B37C-BD88-4201-B796-A9478DECCEF3}" destId="{CC185D09-8F64-46C8-B628-FA51AD40EF86}" srcOrd="1" destOrd="0" presId="urn:microsoft.com/office/officeart/2005/8/layout/cycle8"/>
    <dgm:cxn modelId="{E3CE4EE6-D8B3-4779-981F-A54724E1AEAF}" type="presOf" srcId="{0F18B37C-BD88-4201-B796-A9478DECCEF3}" destId="{3CBDA04F-15D8-4935-9772-80DC8DC5C700}" srcOrd="0" destOrd="0" presId="urn:microsoft.com/office/officeart/2005/8/layout/cycle8"/>
    <dgm:cxn modelId="{8364ADF2-162F-4811-A2C6-CC7EB328C3E2}" srcId="{A8FC71A2-6FBD-4F27-834F-DC5FFDEA752F}" destId="{0F18B37C-BD88-4201-B796-A9478DECCEF3}" srcOrd="0" destOrd="0" parTransId="{9DBDA171-E38B-4940-9212-DAB9D7D462D0}" sibTransId="{8924445F-4E44-4D4A-8F86-1CB74E2D0A82}"/>
    <dgm:cxn modelId="{898892FB-E52E-4A0D-8513-A2BB270EB5AC}" srcId="{A8FC71A2-6FBD-4F27-834F-DC5FFDEA752F}" destId="{107B9E42-201A-4DF0-B1E0-75BB53EA8F52}" srcOrd="2" destOrd="0" parTransId="{AA6FCDF0-F8CD-47B3-B7AA-275A5DD84E29}" sibTransId="{7C181CFF-1177-4FFB-8174-D037C5619D5A}"/>
    <dgm:cxn modelId="{02C0A802-ED44-4D6E-8E44-72F579721873}" type="presParOf" srcId="{CE31029C-F281-4403-89C0-70517EB5A2D5}" destId="{3CBDA04F-15D8-4935-9772-80DC8DC5C700}" srcOrd="0" destOrd="0" presId="urn:microsoft.com/office/officeart/2005/8/layout/cycle8"/>
    <dgm:cxn modelId="{E0341C67-333F-461E-B11F-B66E8506E9E0}" type="presParOf" srcId="{CE31029C-F281-4403-89C0-70517EB5A2D5}" destId="{1CBCBA43-CCFA-4B86-A528-CEB38251A8E3}" srcOrd="1" destOrd="0" presId="urn:microsoft.com/office/officeart/2005/8/layout/cycle8"/>
    <dgm:cxn modelId="{675C0DB7-2A0F-43DE-94D7-986A40CE9C00}" type="presParOf" srcId="{CE31029C-F281-4403-89C0-70517EB5A2D5}" destId="{BADCFC4C-86E8-4DCF-82A3-FC18276DC7F5}" srcOrd="2" destOrd="0" presId="urn:microsoft.com/office/officeart/2005/8/layout/cycle8"/>
    <dgm:cxn modelId="{7DE74B69-7B6B-41F9-B214-D39BA7BBCDE8}" type="presParOf" srcId="{CE31029C-F281-4403-89C0-70517EB5A2D5}" destId="{CC185D09-8F64-46C8-B628-FA51AD40EF86}" srcOrd="3" destOrd="0" presId="urn:microsoft.com/office/officeart/2005/8/layout/cycle8"/>
    <dgm:cxn modelId="{CB8D8079-2B42-44EC-8EC5-E986EAD12882}" type="presParOf" srcId="{CE31029C-F281-4403-89C0-70517EB5A2D5}" destId="{57477337-99F2-47D0-937B-26EE6963AA7B}" srcOrd="4" destOrd="0" presId="urn:microsoft.com/office/officeart/2005/8/layout/cycle8"/>
    <dgm:cxn modelId="{951D0233-9DF0-4900-88FE-8377254425E7}" type="presParOf" srcId="{CE31029C-F281-4403-89C0-70517EB5A2D5}" destId="{530A30B4-CF9F-48C4-93D7-9D7C83ED88EA}" srcOrd="5" destOrd="0" presId="urn:microsoft.com/office/officeart/2005/8/layout/cycle8"/>
    <dgm:cxn modelId="{8783E39A-FCD7-4992-84B4-E4AEE7951A3A}" type="presParOf" srcId="{CE31029C-F281-4403-89C0-70517EB5A2D5}" destId="{5240D76C-FCDB-48C5-AFDE-D0C0299A231D}" srcOrd="6" destOrd="0" presId="urn:microsoft.com/office/officeart/2005/8/layout/cycle8"/>
    <dgm:cxn modelId="{0AE44846-E22C-4FAE-87B1-51FC45B9A930}" type="presParOf" srcId="{CE31029C-F281-4403-89C0-70517EB5A2D5}" destId="{C0069621-7EC9-4E39-AB52-3DDEE2EBC569}" srcOrd="7" destOrd="0" presId="urn:microsoft.com/office/officeart/2005/8/layout/cycle8"/>
    <dgm:cxn modelId="{2E866841-6840-46E7-8A50-F2EBCA9C4A63}" type="presParOf" srcId="{CE31029C-F281-4403-89C0-70517EB5A2D5}" destId="{0FBDEAF3-5F4C-4117-B45D-291E635F3C38}" srcOrd="8" destOrd="0" presId="urn:microsoft.com/office/officeart/2005/8/layout/cycle8"/>
    <dgm:cxn modelId="{C67B5EA9-D958-4AF8-AFDB-7DB1D0A95C25}" type="presParOf" srcId="{CE31029C-F281-4403-89C0-70517EB5A2D5}" destId="{64AA3308-27C3-4F9E-A10A-0BDDBA634B2D}" srcOrd="9" destOrd="0" presId="urn:microsoft.com/office/officeart/2005/8/layout/cycle8"/>
    <dgm:cxn modelId="{4542B75B-2093-4CFF-B446-033B49C80D56}" type="presParOf" srcId="{CE31029C-F281-4403-89C0-70517EB5A2D5}" destId="{7DD141B8-9886-42C4-ACEF-88BF6F4B9850}" srcOrd="10" destOrd="0" presId="urn:microsoft.com/office/officeart/2005/8/layout/cycle8"/>
    <dgm:cxn modelId="{9D4F0F57-8266-4489-B556-75F54307E622}" type="presParOf" srcId="{CE31029C-F281-4403-89C0-70517EB5A2D5}" destId="{049F6FE3-01CF-400D-A9EC-8C6F91776177}" srcOrd="11" destOrd="0" presId="urn:microsoft.com/office/officeart/2005/8/layout/cycle8"/>
    <dgm:cxn modelId="{F7221D96-7A96-439E-A2F3-6003524C4B90}" type="presParOf" srcId="{CE31029C-F281-4403-89C0-70517EB5A2D5}" destId="{00EBA8A3-DA07-4E1E-A67E-D11C53962CB6}" srcOrd="12" destOrd="0" presId="urn:microsoft.com/office/officeart/2005/8/layout/cycle8"/>
    <dgm:cxn modelId="{48289384-7C0F-431F-A28F-30F855A1E200}" type="presParOf" srcId="{CE31029C-F281-4403-89C0-70517EB5A2D5}" destId="{7E560297-7A29-4729-99AF-15930E3B1BB8}" srcOrd="13" destOrd="0" presId="urn:microsoft.com/office/officeart/2005/8/layout/cycle8"/>
    <dgm:cxn modelId="{C873452F-F244-4319-B8AB-74015D3B34C5}" type="presParOf" srcId="{CE31029C-F281-4403-89C0-70517EB5A2D5}" destId="{5081C99F-EEC1-43AE-BC15-D13F231D2F8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FC71A2-6FBD-4F27-834F-DC5FFDEA752F}" type="doc">
      <dgm:prSet loTypeId="urn:microsoft.com/office/officeart/2005/8/layout/cycle8" loCatId="cycle" qsTypeId="urn:microsoft.com/office/officeart/2005/8/quickstyle/simple1" qsCatId="simple" csTypeId="urn:microsoft.com/office/officeart/2005/8/colors/colorful2" csCatId="colorful" phldr="1"/>
      <dgm:spPr/>
    </dgm:pt>
    <dgm:pt modelId="{CE31029C-F281-4403-89C0-70517EB5A2D5}" type="pres">
      <dgm:prSet presAssocID="{A8FC71A2-6FBD-4F27-834F-DC5FFDEA752F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D33511AB-0058-444E-AA05-95F8BE4AECE4}" type="presOf" srcId="{A8FC71A2-6FBD-4F27-834F-DC5FFDEA752F}" destId="{CE31029C-F281-4403-89C0-70517EB5A2D5}" srcOrd="0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FC71A2-6FBD-4F27-834F-DC5FFDEA752F}" type="doc">
      <dgm:prSet loTypeId="urn:microsoft.com/office/officeart/2005/8/layout/cycle8" loCatId="cycle" qsTypeId="urn:microsoft.com/office/officeart/2005/8/quickstyle/simple1" qsCatId="simple" csTypeId="urn:microsoft.com/office/officeart/2005/8/colors/colorful2" csCatId="colorful" phldr="1"/>
      <dgm:spPr/>
    </dgm:pt>
    <dgm:pt modelId="{CE31029C-F281-4403-89C0-70517EB5A2D5}" type="pres">
      <dgm:prSet presAssocID="{A8FC71A2-6FBD-4F27-834F-DC5FFDEA752F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D33511AB-0058-444E-AA05-95F8BE4AECE4}" type="presOf" srcId="{A8FC71A2-6FBD-4F27-834F-DC5FFDEA752F}" destId="{CE31029C-F281-4403-89C0-70517EB5A2D5}" srcOrd="0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DA04F-15D8-4935-9772-80DC8DC5C700}">
      <dsp:nvSpPr>
        <dsp:cNvPr id="0" name=""/>
        <dsp:cNvSpPr/>
      </dsp:nvSpPr>
      <dsp:spPr>
        <a:xfrm>
          <a:off x="1395002" y="282836"/>
          <a:ext cx="3655123" cy="3655123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/>
            <a:t>FORMACIÓN</a:t>
          </a:r>
        </a:p>
      </dsp:txBody>
      <dsp:txXfrm>
        <a:off x="3321339" y="1057375"/>
        <a:ext cx="1305401" cy="1087834"/>
      </dsp:txXfrm>
    </dsp:sp>
    <dsp:sp modelId="{57477337-99F2-47D0-937B-26EE6963AA7B}">
      <dsp:nvSpPr>
        <dsp:cNvPr id="0" name=""/>
        <dsp:cNvSpPr/>
      </dsp:nvSpPr>
      <dsp:spPr>
        <a:xfrm>
          <a:off x="1319724" y="413377"/>
          <a:ext cx="3655123" cy="3655123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/>
            <a:t>LECTURA CRÍTICA</a:t>
          </a:r>
        </a:p>
      </dsp:txBody>
      <dsp:txXfrm>
        <a:off x="2189991" y="2784856"/>
        <a:ext cx="1958102" cy="957294"/>
      </dsp:txXfrm>
    </dsp:sp>
    <dsp:sp modelId="{0FBDEAF3-5F4C-4117-B45D-291E635F3C38}">
      <dsp:nvSpPr>
        <dsp:cNvPr id="0" name=""/>
        <dsp:cNvSpPr/>
      </dsp:nvSpPr>
      <dsp:spPr>
        <a:xfrm>
          <a:off x="1244445" y="282836"/>
          <a:ext cx="3655123" cy="3655123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/>
            <a:t>LECTURA</a:t>
          </a:r>
        </a:p>
      </dsp:txBody>
      <dsp:txXfrm>
        <a:off x="1667831" y="1057375"/>
        <a:ext cx="1305401" cy="1087834"/>
      </dsp:txXfrm>
    </dsp:sp>
    <dsp:sp modelId="{00EBA8A3-DA07-4E1E-A67E-D11C53962CB6}">
      <dsp:nvSpPr>
        <dsp:cNvPr id="0" name=""/>
        <dsp:cNvSpPr/>
      </dsp:nvSpPr>
      <dsp:spPr>
        <a:xfrm>
          <a:off x="1169034" y="56567"/>
          <a:ext cx="4107663" cy="410766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60297-7A29-4729-99AF-15930E3B1BB8}">
      <dsp:nvSpPr>
        <dsp:cNvPr id="0" name=""/>
        <dsp:cNvSpPr/>
      </dsp:nvSpPr>
      <dsp:spPr>
        <a:xfrm>
          <a:off x="1093454" y="186876"/>
          <a:ext cx="4107663" cy="410766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1C99F-EEC1-43AE-BC15-D13F231D2F82}">
      <dsp:nvSpPr>
        <dsp:cNvPr id="0" name=""/>
        <dsp:cNvSpPr/>
      </dsp:nvSpPr>
      <dsp:spPr>
        <a:xfrm>
          <a:off x="1017874" y="56567"/>
          <a:ext cx="4107663" cy="410766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560" y="1122363"/>
            <a:ext cx="1008935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560" y="3602038"/>
            <a:ext cx="1008935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1/10/2024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626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1/10/2024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825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6927" y="365125"/>
            <a:ext cx="290069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858" y="365125"/>
            <a:ext cx="8533914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1/10/2024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624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1/10/2024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233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51" y="1709738"/>
            <a:ext cx="1160276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851" y="4589464"/>
            <a:ext cx="1160276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1/10/2024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829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858" y="1825625"/>
            <a:ext cx="5717302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0315" y="1825625"/>
            <a:ext cx="5717302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1/10/2024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750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610" y="365126"/>
            <a:ext cx="1160276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6610" y="1681163"/>
            <a:ext cx="56910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6610" y="2505075"/>
            <a:ext cx="569102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10315" y="1681163"/>
            <a:ext cx="571905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10315" y="2505075"/>
            <a:ext cx="5719054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1/10/2024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271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1/10/2024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503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1/10/2024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29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610" y="457200"/>
            <a:ext cx="43387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9054" y="987426"/>
            <a:ext cx="68103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610" y="2057400"/>
            <a:ext cx="43387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1/10/2024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598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610" y="457200"/>
            <a:ext cx="43387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9054" y="987426"/>
            <a:ext cx="6810315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610" y="2057400"/>
            <a:ext cx="43387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1/10/2024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465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4858" y="365126"/>
            <a:ext cx="116027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858" y="1825625"/>
            <a:ext cx="116027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4858" y="6356351"/>
            <a:ext cx="3026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B8C9FD-BDD8-C046-BACD-2E8A448B6ECF}" type="datetimeFigureOut">
              <a:rPr lang="es-CO" smtClean="0"/>
              <a:t>1/10/2024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6133" y="6356351"/>
            <a:ext cx="4540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0810" y="6356351"/>
            <a:ext cx="3026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953478-64D4-D64C-8171-EBAD456B6A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180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diagramLayout" Target="../diagrams/layout1.xml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diagramData" Target="../diagrams/data1.xml"/><Relationship Id="rId17" Type="http://schemas.openxmlformats.org/officeDocument/2006/relationships/image" Target="../media/image12.png"/><Relationship Id="rId2" Type="http://schemas.openxmlformats.org/officeDocument/2006/relationships/image" Target="../media/image1.jpeg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diagramLayout" Target="../diagrams/layout2.xml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diagramData" Target="../diagrams/data2.xml"/><Relationship Id="rId17" Type="http://schemas.openxmlformats.org/officeDocument/2006/relationships/image" Target="../media/image12.png"/><Relationship Id="rId2" Type="http://schemas.openxmlformats.org/officeDocument/2006/relationships/image" Target="../media/image1.jpeg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diagramColors" Target="../diagrams/colors2.xml"/><Relationship Id="rId10" Type="http://schemas.openxmlformats.org/officeDocument/2006/relationships/image" Target="../media/image9.jpeg"/><Relationship Id="rId19" Type="http://schemas.openxmlformats.org/officeDocument/2006/relationships/image" Target="../media/image14.emf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diagramLayout" Target="../diagrams/layout3.xml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diagramData" Target="../diagrams/data3.xml"/><Relationship Id="rId17" Type="http://schemas.openxmlformats.org/officeDocument/2006/relationships/image" Target="../media/image12.png"/><Relationship Id="rId2" Type="http://schemas.openxmlformats.org/officeDocument/2006/relationships/image" Target="../media/image1.jpeg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diagramColors" Target="../diagrams/colors3.xml"/><Relationship Id="rId10" Type="http://schemas.openxmlformats.org/officeDocument/2006/relationships/image" Target="../media/image9.jpeg"/><Relationship Id="rId19" Type="http://schemas.openxmlformats.org/officeDocument/2006/relationships/image" Target="../media/image15.emf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CC62A1A-C8BC-0ACA-E775-C4C58A08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707" y="1392726"/>
            <a:ext cx="10890738" cy="1325563"/>
          </a:xfrm>
        </p:spPr>
        <p:txBody>
          <a:bodyPr>
            <a:noAutofit/>
          </a:bodyPr>
          <a:lstStyle/>
          <a:p>
            <a:pPr algn="ctr"/>
            <a:br>
              <a:rPr lang="es-CO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24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FORMACIÓN DE LECTORES CRÍTICOS EN LA ESCUELA. </a:t>
            </a:r>
            <a:br>
              <a:rPr lang="es-CO" sz="24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24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APROXIMACIÓN A SUS PERSPECTIVAS, OBJETIVOS Y PRÁCTICAS</a:t>
            </a:r>
            <a:br>
              <a:rPr lang="es-CO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CO" sz="2400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C18E5EF-2888-AFDB-3AD1-2187C2BC4333}"/>
              </a:ext>
            </a:extLst>
          </p:cNvPr>
          <p:cNvSpPr/>
          <p:nvPr/>
        </p:nvSpPr>
        <p:spPr>
          <a:xfrm>
            <a:off x="654855" y="1433673"/>
            <a:ext cx="1099594" cy="4039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305B47FD-3ECD-2C55-EE38-33EE4B26A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821" y="2808288"/>
            <a:ext cx="11602760" cy="3103487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s-CO" sz="59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Alba Lucila Gallo Duarte</a:t>
            </a:r>
            <a:endParaRPr lang="es-CO" sz="5900" kern="1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CO" sz="5600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Estudiante V Cohorte</a:t>
            </a:r>
          </a:p>
          <a:p>
            <a:pPr marL="0" indent="0" algn="ctr">
              <a:buNone/>
            </a:pPr>
            <a:r>
              <a:rPr lang="es-CO" sz="56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Doctorado en Ciencias de la Educación</a:t>
            </a:r>
          </a:p>
          <a:p>
            <a:pPr marL="0" indent="0" algn="ctr">
              <a:buNone/>
            </a:pPr>
            <a:r>
              <a:rPr lang="es-CO" sz="5600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Universidad del Quindío</a:t>
            </a:r>
          </a:p>
          <a:p>
            <a:pPr marL="0" indent="0" algn="ctr">
              <a:buNone/>
            </a:pPr>
            <a:r>
              <a:rPr lang="es-CO" sz="5600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RUDECOLOMBIA</a:t>
            </a:r>
            <a:endParaRPr lang="es-CO" sz="5600" kern="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CO" sz="2400" kern="1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s-CO" sz="5600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Octubre, 2024</a:t>
            </a:r>
          </a:p>
          <a:p>
            <a:endParaRPr lang="es-CO" dirty="0"/>
          </a:p>
        </p:txBody>
      </p:sp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D6824548-922A-5BA5-76D4-9E4D848366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2228" y="309726"/>
            <a:ext cx="1003027" cy="1003027"/>
          </a:xfrm>
          <a:prstGeom prst="rect">
            <a:avLst/>
          </a:prstGeom>
        </p:spPr>
      </p:pic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494D0343-E6F7-719C-DA53-9BFFB40C73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6476" y="328822"/>
            <a:ext cx="1099594" cy="103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45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1DC2A94B-A393-AB47-28F6-651A1839FA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2228" y="309726"/>
            <a:ext cx="1003027" cy="1003027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E8DFACC-F345-8915-60E5-F3CD222E9F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6476" y="328822"/>
            <a:ext cx="1099594" cy="1034233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8C18E5EF-2888-AFDB-3AD1-2187C2BC4333}"/>
              </a:ext>
            </a:extLst>
          </p:cNvPr>
          <p:cNvSpPr/>
          <p:nvPr/>
        </p:nvSpPr>
        <p:spPr>
          <a:xfrm>
            <a:off x="642634" y="1722104"/>
            <a:ext cx="1099594" cy="4039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305B47FD-3ECD-2C55-EE38-33EE4B26A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009" y="1560438"/>
            <a:ext cx="1160276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CO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evisión documental que constituye el </a:t>
            </a:r>
            <a:r>
              <a:rPr lang="es-CO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estado del arte de la tesis doctoral </a:t>
            </a:r>
            <a:r>
              <a:rPr lang="es-CO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Formación de lectores críticos en el marco de los proyectos institucionales (PILEO). Un acercamiento desde la pedagogía por proyectos, </a:t>
            </a:r>
            <a:r>
              <a:rPr lang="es-ES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s-E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irigida por la Dra. Graciela Uribe y la Dra. Zahyra Camargo.</a:t>
            </a:r>
          </a:p>
          <a:p>
            <a:pPr algn="just"/>
            <a:r>
              <a:rPr lang="es-CO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CO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evisión sistemática exploratoria.</a:t>
            </a:r>
            <a:r>
              <a:rPr lang="es-CO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CO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 los</a:t>
            </a:r>
            <a:r>
              <a:rPr lang="es-CO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términos definidos por Manchado y otros (2009). </a:t>
            </a:r>
          </a:p>
          <a:p>
            <a:pPr algn="just"/>
            <a:r>
              <a:rPr lang="es-ES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Recolección de una muestra sustancial de documentos</a:t>
            </a:r>
            <a:r>
              <a:rPr lang="es-ES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cuyo análisis permita acercarse de manera reflexiva e informada a las preguntas de investigación y a aproximaciones teóricas y prácticas recientes sobre el objeto de estudio de la tesis doctoral.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4060228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CC62A1A-C8BC-0ACA-E775-C4C58A08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088" y="365126"/>
            <a:ext cx="9390529" cy="1325563"/>
          </a:xfrm>
        </p:spPr>
        <p:txBody>
          <a:bodyPr>
            <a:normAutofit fontScale="90000"/>
          </a:bodyPr>
          <a:lstStyle/>
          <a:p>
            <a:br>
              <a:rPr lang="es-CO" sz="31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31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CO" sz="36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POLÍTICA PÚBLICA Y LECTURA</a:t>
            </a:r>
            <a:br>
              <a:rPr lang="es-C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CO" dirty="0"/>
          </a:p>
        </p:txBody>
      </p:sp>
      <p:pic>
        <p:nvPicPr>
          <p:cNvPr id="20" name="Marcador de contenido 19">
            <a:extLst>
              <a:ext uri="{FF2B5EF4-FFF2-40B4-BE49-F238E27FC236}">
                <a16:creationId xmlns:a16="http://schemas.microsoft.com/office/drawing/2014/main" id="{89AADBA7-AF38-9A7E-6A94-4F40C92F3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959598" y="1560378"/>
            <a:ext cx="7820261" cy="4152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50597CAE-9BB1-307F-A3BE-82283229D244}"/>
              </a:ext>
            </a:extLst>
          </p:cNvPr>
          <p:cNvSpPr txBox="1"/>
          <p:nvPr/>
        </p:nvSpPr>
        <p:spPr>
          <a:xfrm>
            <a:off x="8975776" y="1722104"/>
            <a:ext cx="36809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“Colombia tiene un rezago de dos años de escolaridad respecto al promedio de la OCDE (4 años en comparación con los países de mejores resultados) (BID, 2019)”</a:t>
            </a:r>
            <a:endParaRPr lang="es-C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6F7EAB23-940D-9B7D-669C-F7143B4D1A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6476" y="328822"/>
            <a:ext cx="1099594" cy="1034233"/>
          </a:xfrm>
          <a:prstGeom prst="rect">
            <a:avLst/>
          </a:prstGeom>
        </p:spPr>
      </p:pic>
      <p:pic>
        <p:nvPicPr>
          <p:cNvPr id="8" name="Imagen 7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67CA0AA3-4D27-1738-8F6E-D9B4993B16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42228" y="309726"/>
            <a:ext cx="1003027" cy="100302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27D6422-C17D-CAE0-C850-760E50D7104A}"/>
              </a:ext>
            </a:extLst>
          </p:cNvPr>
          <p:cNvSpPr/>
          <p:nvPr/>
        </p:nvSpPr>
        <p:spPr>
          <a:xfrm>
            <a:off x="986273" y="1589699"/>
            <a:ext cx="1099594" cy="3035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757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CC62A1A-C8BC-0ACA-E775-C4C58A08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088" y="365126"/>
            <a:ext cx="9390529" cy="1325563"/>
          </a:xfrm>
        </p:spPr>
        <p:txBody>
          <a:bodyPr>
            <a:normAutofit fontScale="90000"/>
          </a:bodyPr>
          <a:lstStyle/>
          <a:p>
            <a:br>
              <a:rPr lang="es-CO" sz="31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31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CO" sz="36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OBJETO DE ESTUDIO</a:t>
            </a:r>
            <a:br>
              <a:rPr lang="es-C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CO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C18E5EF-2888-AFDB-3AD1-2187C2BC4333}"/>
              </a:ext>
            </a:extLst>
          </p:cNvPr>
          <p:cNvSpPr/>
          <p:nvPr/>
        </p:nvSpPr>
        <p:spPr>
          <a:xfrm>
            <a:off x="642634" y="1722104"/>
            <a:ext cx="1099594" cy="4039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3D1216F-DCBE-ED2C-DD68-46F42A984E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728796"/>
              </p:ext>
            </p:extLst>
          </p:nvPr>
        </p:nvGraphicFramePr>
        <p:xfrm>
          <a:off x="924858" y="1526595"/>
          <a:ext cx="629457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083E76C-68B7-141D-6FCA-9BB1E5E41EE6}"/>
              </a:ext>
            </a:extLst>
          </p:cNvPr>
          <p:cNvSpPr txBox="1"/>
          <p:nvPr/>
        </p:nvSpPr>
        <p:spPr>
          <a:xfrm>
            <a:off x="6963508" y="1666224"/>
            <a:ext cx="56551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Formación de lectores críticos</a:t>
            </a:r>
          </a:p>
          <a:p>
            <a:pPr algn="just"/>
            <a:endParaRPr lang="es-E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la escuela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Vigencia como objeto de investigación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Determinación de los modos particulares como la formación se materializa en los contextos educativos actuales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E99B4C50-6926-3410-FDB6-3F946BB5F2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6476" y="328822"/>
            <a:ext cx="1099594" cy="1034233"/>
          </a:xfrm>
          <a:prstGeom prst="rect">
            <a:avLst/>
          </a:prstGeom>
        </p:spPr>
      </p:pic>
      <p:pic>
        <p:nvPicPr>
          <p:cNvPr id="9" name="Imagen 8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9752933-D34F-A64D-0A5B-6944E54E2BA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42228" y="309726"/>
            <a:ext cx="1003027" cy="100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2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CC62A1A-C8BC-0ACA-E775-C4C58A08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088" y="365126"/>
            <a:ext cx="9390529" cy="1325563"/>
          </a:xfrm>
        </p:spPr>
        <p:txBody>
          <a:bodyPr>
            <a:normAutofit fontScale="90000"/>
          </a:bodyPr>
          <a:lstStyle/>
          <a:p>
            <a:br>
              <a:rPr lang="es-CO" sz="31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31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CO" sz="36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REVISIÓN SISTEMÁTICA EXPLORATORIA</a:t>
            </a:r>
            <a:br>
              <a:rPr lang="es-C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CO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C18E5EF-2888-AFDB-3AD1-2187C2BC4333}"/>
              </a:ext>
            </a:extLst>
          </p:cNvPr>
          <p:cNvSpPr/>
          <p:nvPr/>
        </p:nvSpPr>
        <p:spPr>
          <a:xfrm>
            <a:off x="642634" y="1722104"/>
            <a:ext cx="1099594" cy="4039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3D1216F-DCBE-ED2C-DD68-46F42A984E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158612"/>
              </p:ext>
            </p:extLst>
          </p:nvPr>
        </p:nvGraphicFramePr>
        <p:xfrm>
          <a:off x="925514" y="1825625"/>
          <a:ext cx="629457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5AAEA903-9616-F60F-C8A9-D4EB57BA565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6476" y="328822"/>
            <a:ext cx="1099594" cy="1034233"/>
          </a:xfrm>
          <a:prstGeom prst="rect">
            <a:avLst/>
          </a:prstGeom>
        </p:spPr>
      </p:pic>
      <p:pic>
        <p:nvPicPr>
          <p:cNvPr id="8" name="Imagen 7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23C8CF05-2B73-FC26-6404-A02D301774F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42228" y="309726"/>
            <a:ext cx="1003027" cy="10030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627541A-9295-10AB-1369-3B5629C2553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484" y="1569539"/>
            <a:ext cx="11884327" cy="41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49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CC62A1A-C8BC-0ACA-E775-C4C58A08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088" y="365126"/>
            <a:ext cx="9390529" cy="1325563"/>
          </a:xfrm>
        </p:spPr>
        <p:txBody>
          <a:bodyPr>
            <a:normAutofit fontScale="90000"/>
          </a:bodyPr>
          <a:lstStyle/>
          <a:p>
            <a:br>
              <a:rPr lang="es-CO" sz="31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31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CO" sz="36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REVISIÓN SISTEMÁTICA EXPLORATORIA</a:t>
            </a:r>
            <a:br>
              <a:rPr lang="es-C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CO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C18E5EF-2888-AFDB-3AD1-2187C2BC4333}"/>
              </a:ext>
            </a:extLst>
          </p:cNvPr>
          <p:cNvSpPr/>
          <p:nvPr/>
        </p:nvSpPr>
        <p:spPr>
          <a:xfrm>
            <a:off x="642634" y="1722104"/>
            <a:ext cx="1099594" cy="4039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3D1216F-DCBE-ED2C-DD68-46F42A984E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25514" y="1825625"/>
          <a:ext cx="629457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C66E5A75-DC84-F20D-8AF7-96FDE86A2C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6476" y="328822"/>
            <a:ext cx="1099594" cy="1034233"/>
          </a:xfrm>
          <a:prstGeom prst="rect">
            <a:avLst/>
          </a:prstGeom>
        </p:spPr>
      </p:pic>
      <p:pic>
        <p:nvPicPr>
          <p:cNvPr id="8" name="Imagen 7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DA4B5A99-0CA7-C075-91EF-98861B5AA00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42228" y="309726"/>
            <a:ext cx="1003027" cy="10030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30AD76E-04F8-0B83-077F-C486E6A8AB6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6476" y="1875928"/>
            <a:ext cx="12584878" cy="340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20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CC62A1A-C8BC-0ACA-E775-C4C58A08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088" y="365126"/>
            <a:ext cx="9390529" cy="1325563"/>
          </a:xfrm>
        </p:spPr>
        <p:txBody>
          <a:bodyPr>
            <a:normAutofit fontScale="90000"/>
          </a:bodyPr>
          <a:lstStyle/>
          <a:p>
            <a:br>
              <a:rPr lang="es-CO" sz="31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31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CO" sz="36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 ESPERADOS</a:t>
            </a:r>
            <a:br>
              <a:rPr lang="es-C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CO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C18E5EF-2888-AFDB-3AD1-2187C2BC4333}"/>
              </a:ext>
            </a:extLst>
          </p:cNvPr>
          <p:cNvSpPr/>
          <p:nvPr/>
        </p:nvSpPr>
        <p:spPr>
          <a:xfrm>
            <a:off x="642634" y="1722104"/>
            <a:ext cx="1099594" cy="4039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9A63A319-88DC-77DB-BA56-200C92135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009" y="1611244"/>
            <a:ext cx="11602760" cy="4351338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CO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Consolidar el estado del arte de la investigación doctoral.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E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Identificar las perspectivas, objetivos y prácticas asociadas a la formación de lectores críticos en la escuela.</a:t>
            </a:r>
            <a:endParaRPr lang="es-CO" sz="26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CO" sz="2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O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cercarse de manera reflexiva e informada a las preguntas de investigación y aproximaciones teóricas y prácticas recientes sobre el objeto de estudio. </a:t>
            </a:r>
            <a:endParaRPr lang="es-CO" sz="2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CO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Ofrecer a la comunidad académica un material de referencia sobre la práctica pedagógica (maestros en ejercicio) o sobre la práctica investigativa.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CO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Avanzar en la construcción del saber pedagógico sobre la formación de lectores críticos en la escuela.</a:t>
            </a:r>
            <a:endParaRPr lang="es-CO" sz="2600" dirty="0"/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9D22FE54-1E12-F0C1-B66C-739D95ABF1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6476" y="328822"/>
            <a:ext cx="1099594" cy="1034233"/>
          </a:xfrm>
          <a:prstGeom prst="rect">
            <a:avLst/>
          </a:prstGeom>
        </p:spPr>
      </p:pic>
      <p:pic>
        <p:nvPicPr>
          <p:cNvPr id="6" name="Imagen 5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C8784275-7871-47F1-DF5F-F5DF66CFCA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42228" y="309726"/>
            <a:ext cx="1003027" cy="100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92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CC62A1A-C8BC-0ACA-E775-C4C58A08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088" y="365126"/>
            <a:ext cx="9390529" cy="1325563"/>
          </a:xfrm>
        </p:spPr>
        <p:txBody>
          <a:bodyPr>
            <a:normAutofit fontScale="90000"/>
          </a:bodyPr>
          <a:lstStyle/>
          <a:p>
            <a:br>
              <a:rPr lang="es-CO" sz="31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31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CO" sz="36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REFERENCIAS BIBLIOGRÁFICAS</a:t>
            </a:r>
            <a:br>
              <a:rPr lang="es-C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CO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C18E5EF-2888-AFDB-3AD1-2187C2BC4333}"/>
              </a:ext>
            </a:extLst>
          </p:cNvPr>
          <p:cNvSpPr/>
          <p:nvPr/>
        </p:nvSpPr>
        <p:spPr>
          <a:xfrm>
            <a:off x="642634" y="1722104"/>
            <a:ext cx="1099594" cy="4039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ADCBA97C-EAB1-1B88-4449-C80AD7B0E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195" y="1416107"/>
            <a:ext cx="12004083" cy="4606493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Arango, L. (2024). </a:t>
            </a:r>
            <a:r>
              <a:rPr lang="es-E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Posicionamiento crítico de los estudiantes frente a los textos leídos en el grado tercero de la Institución Educativa </a:t>
            </a:r>
            <a:r>
              <a:rPr lang="es-E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Cupiagua</a:t>
            </a:r>
            <a:r>
              <a:rPr lang="es-E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municipio de Aguazul Casanare. [Tesis de maestría Universidad Nacional de Colombia].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Cassany, D. (2003) </a:t>
            </a:r>
            <a:r>
              <a:rPr lang="es-E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Aproximaciones a la lectura crítica: teoría, ejemplos y reflexiones. </a:t>
            </a:r>
            <a:r>
              <a:rPr lang="es-E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Tarbiya</a:t>
            </a:r>
            <a:r>
              <a:rPr lang="es-E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revista de investigación e innovación educativa del Instituto Universitario de Ciencias de la Educación, 32, 113-32.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CERLALC (2017). </a:t>
            </a:r>
            <a:r>
              <a:rPr lang="es-E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Planes nacionales de lectura en Iberoamérica 2017: objetivos, logros y dificultades.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Cifuentes, J. (2023). </a:t>
            </a:r>
            <a:r>
              <a:rPr lang="es-E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literatura en las prácticas de aula: Una experiencia sobre la Estética del gusto en la formación de lectores en el colegio Villa Rica IED. [Tesis de maestría Universidad Nacional de Colombia].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García, M. (2023). </a:t>
            </a:r>
            <a:r>
              <a:rPr lang="es-E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Historias de lectores y no lectores en México: un estudio fenomenológico. [Tesis de doctorado, Universidad Autónoma de Nuevo León].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Garay, L. (2019). </a:t>
            </a:r>
            <a:r>
              <a:rPr lang="es-E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Formación de lectores “críticos” a través de los Planes Lectores (PL) y Proyectos Institucionales de Lectura, Escritura y Oralidad (PILEO): estado del arte. Revista Educación las Américas, 9, 68-80.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Farfán, C. y Gutiérrez-Ríos, M. (2022) </a:t>
            </a:r>
            <a:r>
              <a:rPr lang="es-E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Enseñar a leer en las asignaturas: revisión sistemática de la comprensión crítica en la educación media colombiana. Traslaciones. Revista Latinoamericana de Lectura y Escritura, 9 (18), 146-167.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Farfán, C. (2023). </a:t>
            </a:r>
            <a:r>
              <a:rPr lang="es-E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Didáctica de la lectura en las asignaturas: resignificación de la comprensión crítica en educación media. [Tesis doctoral Universidad de La Salle]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Jurado, F. (2008). </a:t>
            </a:r>
            <a:r>
              <a:rPr lang="es-E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formación de lectores críticos desde el aula. Revista iberoamericana de educación, 46, 89-105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Manchado, R., Tamames, S., López, M., Mohedano, L., </a:t>
            </a:r>
            <a:r>
              <a:rPr lang="es-ES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D´Agostino</a:t>
            </a:r>
            <a:r>
              <a:rPr lang="es-E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y Veiga de Cabo, J. (2009).</a:t>
            </a:r>
            <a:r>
              <a:rPr lang="es-E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Revisiones sistemáticas exploratorias. Medicina y Seguridad del Trabajo, 55(216), 12-19.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MEN-CERLALC. (2021). </a:t>
            </a:r>
            <a:r>
              <a:rPr lang="es-E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Fundamentos de la Política Nacional de Lectura, Escritura, Oralidad y Bibliotecas Escolares.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Runge, A. y Garcés, J. (2011). </a:t>
            </a:r>
            <a:r>
              <a:rPr lang="es-E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Educabilidad, formación y antropología pedagógica: repensar la educabilidad a la luz de la tradición pedagógica alemana. Revista Guillermo de Ockham, 9(2), 13-25.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Vásquez, F. (2014). </a:t>
            </a:r>
            <a:r>
              <a:rPr lang="es-E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Repensar la lectura y la lectura crítica. En: La lectura crítica. Propuestas para el aula derivadas de proyectos de investigación educativa. </a:t>
            </a:r>
            <a:r>
              <a:rPr lang="es-E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Paez</a:t>
            </a:r>
            <a:r>
              <a:rPr lang="es-E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y Rondón, G. Eds. Editorial </a:t>
            </a:r>
            <a:r>
              <a:rPr lang="es-E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Kimpres</a:t>
            </a:r>
            <a:r>
              <a:rPr lang="es-E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Zambrano, A. (2014). </a:t>
            </a:r>
            <a:r>
              <a:rPr lang="es-E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formación clásica a la formación contemporánea. En: Miradas contemporáneas en educación: Algunos puntos clave para el debate. Universidad Distrital Francisco José de Caldas.</a:t>
            </a:r>
          </a:p>
          <a:p>
            <a:endParaRPr lang="es-CO" dirty="0"/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B212D602-C0AC-F9B6-FB51-D4B12A1F0C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6476" y="328822"/>
            <a:ext cx="1099594" cy="1034233"/>
          </a:xfrm>
          <a:prstGeom prst="rect">
            <a:avLst/>
          </a:prstGeom>
        </p:spPr>
      </p:pic>
      <p:pic>
        <p:nvPicPr>
          <p:cNvPr id="6" name="Imagen 5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9750C8C0-755E-CB00-68D9-67F16A0715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42228" y="309726"/>
            <a:ext cx="1003027" cy="100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88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CC62A1A-C8BC-0ACA-E775-C4C58A08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124" y="2991095"/>
            <a:ext cx="9390529" cy="1325563"/>
          </a:xfrm>
        </p:spPr>
        <p:txBody>
          <a:bodyPr>
            <a:normAutofit fontScale="90000"/>
          </a:bodyPr>
          <a:lstStyle/>
          <a:p>
            <a:br>
              <a:rPr lang="es-CO" sz="31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31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CO" b="1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GRACIAS POR SU ATENCIÓN</a:t>
            </a:r>
            <a:br>
              <a:rPr lang="es-C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CO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C18E5EF-2888-AFDB-3AD1-2187C2BC4333}"/>
              </a:ext>
            </a:extLst>
          </p:cNvPr>
          <p:cNvSpPr/>
          <p:nvPr/>
        </p:nvSpPr>
        <p:spPr>
          <a:xfrm>
            <a:off x="642634" y="1722104"/>
            <a:ext cx="1099594" cy="4039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0AD61C22-4C7F-FC95-CC29-BDAE6625A3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6476" y="328822"/>
            <a:ext cx="1099594" cy="1034233"/>
          </a:xfrm>
          <a:prstGeom prst="rect">
            <a:avLst/>
          </a:prstGeom>
        </p:spPr>
      </p:pic>
      <p:pic>
        <p:nvPicPr>
          <p:cNvPr id="6" name="Imagen 5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EB42961B-68CC-2094-10A4-0D039C627F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42228" y="309726"/>
            <a:ext cx="1003027" cy="100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242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ANTILLA DIAPOSITIVAS RUDE" id="{49B384C2-8C00-8641-8DE2-478E675D4233}" vid="{77A5B53B-9F7F-3B4F-B110-818D3DA1F5C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DIAPOSITIVAS RUDE</Template>
  <TotalTime>236</TotalTime>
  <Words>851</Words>
  <Application>Microsoft Office PowerPoint</Application>
  <PresentationFormat>Personalizado</PresentationFormat>
  <Paragraphs>46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Times New Roman</vt:lpstr>
      <vt:lpstr>Tema de Office</vt:lpstr>
      <vt:lpstr> FORMACIÓN DE LECTORES CRÍTICOS EN LA ESCUELA.  UNA APROXIMACIÓN A SUS PERSPECTIVAS, OBJETIVOS Y PRÁCTICAS </vt:lpstr>
      <vt:lpstr>Presentación de PowerPoint</vt:lpstr>
      <vt:lpstr>  POLÍTICA PÚBLICA Y LECTURA </vt:lpstr>
      <vt:lpstr>  OBJETO DE ESTUDIO </vt:lpstr>
      <vt:lpstr>     REVISIÓN SISTEMÁTICA EXPLORATORIA </vt:lpstr>
      <vt:lpstr>     REVISIÓN SISTEMÁTICA EXPLORATORIA </vt:lpstr>
      <vt:lpstr>     RESULTADOS ESPERADOS </vt:lpstr>
      <vt:lpstr>     REFERENCIAS BIBLIOGRÁFICAS </vt:lpstr>
      <vt:lpstr>     GRACIAS POR SU ATENCIÓN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FORMACIÓN DE LECTORES CRÍTICOS EN LA ESCUELA.  UNA APROXIMACIÓN A SUS PERSPECTIVAS, OBJETIVOS Y PRÁCTICAS</dc:title>
  <dc:creator>Alba Lucila Gallo Duarte</dc:creator>
  <cp:lastModifiedBy>Alba Lucila Gallo Duarte</cp:lastModifiedBy>
  <cp:revision>6</cp:revision>
  <dcterms:created xsi:type="dcterms:W3CDTF">2024-09-29T19:35:22Z</dcterms:created>
  <dcterms:modified xsi:type="dcterms:W3CDTF">2024-10-01T19:52:50Z</dcterms:modified>
</cp:coreProperties>
</file>