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9" r:id="rId2"/>
    <p:sldId id="257" r:id="rId3"/>
    <p:sldId id="264" r:id="rId4"/>
    <p:sldId id="258" r:id="rId5"/>
    <p:sldId id="260" r:id="rId6"/>
    <p:sldId id="261" r:id="rId7"/>
    <p:sldId id="262" r:id="rId8"/>
    <p:sldId id="263" r:id="rId9"/>
    <p:sldId id="265" r:id="rId10"/>
    <p:sldId id="266" r:id="rId11"/>
    <p:sldId id="270" r:id="rId12"/>
    <p:sldId id="271" r:id="rId13"/>
    <p:sldId id="268" r:id="rId14"/>
    <p:sldId id="269" r:id="rId15"/>
    <p:sldId id="267" r:id="rId16"/>
  </p:sldIdLst>
  <p:sldSz cx="1345247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1"/>
  </p:normalViewPr>
  <p:slideViewPr>
    <p:cSldViewPr snapToGrid="0">
      <p:cViewPr varScale="1">
        <p:scale>
          <a:sx n="105" d="100"/>
          <a:sy n="105" d="100"/>
        </p:scale>
        <p:origin x="43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634D81-06E4-3641-9FC0-E4484E079ACF}" type="doc">
      <dgm:prSet loTypeId="urn:microsoft.com/office/officeart/2005/8/layout/radial6" loCatId="" qsTypeId="urn:microsoft.com/office/officeart/2005/8/quickstyle/simple1" qsCatId="simple" csTypeId="urn:microsoft.com/office/officeart/2005/8/colors/accent6_5" csCatId="accent6" phldr="1"/>
      <dgm:spPr/>
      <dgm:t>
        <a:bodyPr/>
        <a:lstStyle/>
        <a:p>
          <a:endParaRPr lang="es-MX"/>
        </a:p>
      </dgm:t>
    </dgm:pt>
    <dgm:pt modelId="{3E4B0DE2-21DA-EB4F-A2DB-3868761D4959}">
      <dgm:prSet phldrT="[Texto]" custT="1"/>
      <dgm:spPr>
        <a:solidFill>
          <a:schemeClr val="accent4">
            <a:lumMod val="60000"/>
            <a:lumOff val="40000"/>
            <a:alpha val="80000"/>
          </a:schemeClr>
        </a:solidFill>
      </dgm:spPr>
      <dgm:t>
        <a:bodyPr/>
        <a:lstStyle/>
        <a:p>
          <a:r>
            <a:rPr lang="es-MX" sz="2000" b="1" dirty="0">
              <a:solidFill>
                <a:schemeClr val="tx1"/>
              </a:solidFill>
            </a:rPr>
            <a:t>Currículo </a:t>
          </a:r>
          <a:r>
            <a:rPr lang="es-MX" sz="1400" b="1" dirty="0">
              <a:solidFill>
                <a:schemeClr val="tx1"/>
              </a:solidFill>
            </a:rPr>
            <a:t>Interdisciplinario</a:t>
          </a:r>
        </a:p>
      </dgm:t>
    </dgm:pt>
    <dgm:pt modelId="{A48E664F-B7D0-6A44-9DF6-B5DDC40D2DEA}" type="parTrans" cxnId="{17F3A197-5A8B-C342-8580-1AC48E9C2302}">
      <dgm:prSet/>
      <dgm:spPr/>
      <dgm:t>
        <a:bodyPr/>
        <a:lstStyle/>
        <a:p>
          <a:endParaRPr lang="es-MX"/>
        </a:p>
      </dgm:t>
    </dgm:pt>
    <dgm:pt modelId="{735298F7-AC65-6B49-B951-40E18A196C65}" type="sibTrans" cxnId="{17F3A197-5A8B-C342-8580-1AC48E9C2302}">
      <dgm:prSet/>
      <dgm:spPr/>
      <dgm:t>
        <a:bodyPr/>
        <a:lstStyle/>
        <a:p>
          <a:endParaRPr lang="es-MX"/>
        </a:p>
      </dgm:t>
    </dgm:pt>
    <dgm:pt modelId="{DF441298-8986-2B42-98E3-83CBDEBD3EA0}">
      <dgm:prSet phldrT="[Texto]" custT="1"/>
      <dgm:spPr>
        <a:solidFill>
          <a:schemeClr val="accent4">
            <a:lumMod val="20000"/>
            <a:lumOff val="80000"/>
          </a:schemeClr>
        </a:solidFill>
      </dgm:spPr>
      <dgm:t>
        <a:bodyPr/>
        <a:lstStyle/>
        <a:p>
          <a:r>
            <a:rPr lang="es-MX" sz="1600" b="1" dirty="0">
              <a:solidFill>
                <a:schemeClr val="tx1"/>
              </a:solidFill>
            </a:rPr>
            <a:t>Modelación como pedagogía</a:t>
          </a:r>
        </a:p>
      </dgm:t>
    </dgm:pt>
    <dgm:pt modelId="{E6A94E9E-D728-524C-A218-81D6083D3698}" type="parTrans" cxnId="{C2A3B444-59E1-CD44-9ADC-1C831AD06C7F}">
      <dgm:prSet/>
      <dgm:spPr/>
      <dgm:t>
        <a:bodyPr/>
        <a:lstStyle/>
        <a:p>
          <a:endParaRPr lang="es-MX"/>
        </a:p>
      </dgm:t>
    </dgm:pt>
    <dgm:pt modelId="{27912D44-A06E-FB43-A16B-879248FAC1F0}" type="sibTrans" cxnId="{C2A3B444-59E1-CD44-9ADC-1C831AD06C7F}">
      <dgm:prSet/>
      <dgm:spPr>
        <a:solidFill>
          <a:schemeClr val="accent1"/>
        </a:solidFill>
      </dgm:spPr>
      <dgm:t>
        <a:bodyPr/>
        <a:lstStyle/>
        <a:p>
          <a:endParaRPr lang="es-MX"/>
        </a:p>
      </dgm:t>
    </dgm:pt>
    <dgm:pt modelId="{42CBDB4E-8BDC-2F4B-857C-11850470688F}">
      <dgm:prSet phldrT="[Texto]" custT="1"/>
      <dgm:spPr>
        <a:solidFill>
          <a:schemeClr val="accent4">
            <a:lumMod val="20000"/>
            <a:lumOff val="80000"/>
            <a:alpha val="70000"/>
          </a:schemeClr>
        </a:solidFill>
      </dgm:spPr>
      <dgm:t>
        <a:bodyPr/>
        <a:lstStyle/>
        <a:p>
          <a:r>
            <a:rPr lang="es-MX" sz="1600" b="1" dirty="0">
              <a:solidFill>
                <a:schemeClr val="tx1"/>
              </a:solidFill>
            </a:rPr>
            <a:t>Modelación como investigación</a:t>
          </a:r>
        </a:p>
      </dgm:t>
    </dgm:pt>
    <dgm:pt modelId="{9D49F6C0-0337-C74E-936C-8788B8DE8DDF}" type="parTrans" cxnId="{CE6A4C53-E045-B14B-8309-6A1F781B0F5F}">
      <dgm:prSet/>
      <dgm:spPr/>
      <dgm:t>
        <a:bodyPr/>
        <a:lstStyle/>
        <a:p>
          <a:endParaRPr lang="es-MX"/>
        </a:p>
      </dgm:t>
    </dgm:pt>
    <dgm:pt modelId="{5DC4C489-D5E0-EC41-9D8F-D7786BAFD965}" type="sibTrans" cxnId="{CE6A4C53-E045-B14B-8309-6A1F781B0F5F}">
      <dgm:prSet/>
      <dgm:spPr>
        <a:solidFill>
          <a:schemeClr val="accent1"/>
        </a:solidFill>
      </dgm:spPr>
      <dgm:t>
        <a:bodyPr/>
        <a:lstStyle/>
        <a:p>
          <a:endParaRPr lang="es-MX"/>
        </a:p>
      </dgm:t>
    </dgm:pt>
    <dgm:pt modelId="{0C1DAFC0-28EA-7347-A73D-326EAE7C28A9}">
      <dgm:prSet phldrT="[Texto]" custT="1"/>
      <dgm:spPr>
        <a:solidFill>
          <a:schemeClr val="accent4">
            <a:lumMod val="20000"/>
            <a:lumOff val="80000"/>
            <a:alpha val="50000"/>
          </a:schemeClr>
        </a:solidFill>
      </dgm:spPr>
      <dgm:t>
        <a:bodyPr/>
        <a:lstStyle/>
        <a:p>
          <a:r>
            <a:rPr lang="es-MX" sz="1600" b="1" dirty="0">
              <a:solidFill>
                <a:schemeClr val="tx1"/>
              </a:solidFill>
            </a:rPr>
            <a:t>Modelación como Didáctica</a:t>
          </a:r>
        </a:p>
      </dgm:t>
    </dgm:pt>
    <dgm:pt modelId="{D9535BB5-3E09-054B-A46B-80A0FB044DE1}" type="parTrans" cxnId="{277B8B5C-1566-2347-97C5-6A329BEA71D1}">
      <dgm:prSet/>
      <dgm:spPr/>
      <dgm:t>
        <a:bodyPr/>
        <a:lstStyle/>
        <a:p>
          <a:endParaRPr lang="es-MX"/>
        </a:p>
      </dgm:t>
    </dgm:pt>
    <dgm:pt modelId="{A4190624-FA67-AA42-A291-5BD7F2E4E6C7}" type="sibTrans" cxnId="{277B8B5C-1566-2347-97C5-6A329BEA71D1}">
      <dgm:prSet/>
      <dgm:spPr>
        <a:solidFill>
          <a:schemeClr val="accent1"/>
        </a:solidFill>
      </dgm:spPr>
      <dgm:t>
        <a:bodyPr/>
        <a:lstStyle/>
        <a:p>
          <a:endParaRPr lang="es-MX"/>
        </a:p>
      </dgm:t>
    </dgm:pt>
    <dgm:pt modelId="{4E974AC5-456B-6E43-BD20-66D1F1FF9E35}" type="pres">
      <dgm:prSet presAssocID="{6F634D81-06E4-3641-9FC0-E4484E079ACF}" presName="Name0" presStyleCnt="0">
        <dgm:presLayoutVars>
          <dgm:chMax val="1"/>
          <dgm:dir/>
          <dgm:animLvl val="ctr"/>
          <dgm:resizeHandles val="exact"/>
        </dgm:presLayoutVars>
      </dgm:prSet>
      <dgm:spPr/>
    </dgm:pt>
    <dgm:pt modelId="{4E3A0B7B-4F0D-1445-9F78-C4C448FFE528}" type="pres">
      <dgm:prSet presAssocID="{3E4B0DE2-21DA-EB4F-A2DB-3868761D4959}" presName="centerShape" presStyleLbl="node0" presStyleIdx="0" presStyleCnt="1" custScaleX="130829" custLinFactNeighborX="2489" custLinFactNeighborY="-2479"/>
      <dgm:spPr/>
    </dgm:pt>
    <dgm:pt modelId="{4169E0D2-BAC7-9049-BB5A-E9EAF80623D6}" type="pres">
      <dgm:prSet presAssocID="{DF441298-8986-2B42-98E3-83CBDEBD3EA0}" presName="node" presStyleLbl="node1" presStyleIdx="0" presStyleCnt="3" custScaleX="150640" custScaleY="119268">
        <dgm:presLayoutVars>
          <dgm:bulletEnabled val="1"/>
        </dgm:presLayoutVars>
      </dgm:prSet>
      <dgm:spPr/>
    </dgm:pt>
    <dgm:pt modelId="{28DF3403-65B0-A542-8ADD-00FCB417672A}" type="pres">
      <dgm:prSet presAssocID="{DF441298-8986-2B42-98E3-83CBDEBD3EA0}" presName="dummy" presStyleCnt="0"/>
      <dgm:spPr/>
    </dgm:pt>
    <dgm:pt modelId="{809BD193-2795-A64F-8B96-A9BC98054AD8}" type="pres">
      <dgm:prSet presAssocID="{27912D44-A06E-FB43-A16B-879248FAC1F0}" presName="sibTrans" presStyleLbl="sibTrans2D1" presStyleIdx="0" presStyleCnt="3" custLinFactNeighborX="-7700" custLinFactNeighborY="-505"/>
      <dgm:spPr/>
    </dgm:pt>
    <dgm:pt modelId="{44BC2A79-DA79-DC4A-A014-2CC61D7FCAAE}" type="pres">
      <dgm:prSet presAssocID="{42CBDB4E-8BDC-2F4B-857C-11850470688F}" presName="node" presStyleLbl="node1" presStyleIdx="1" presStyleCnt="3" custScaleX="193242" custScaleY="132620" custRadScaleRad="134502" custRadScaleInc="-53923">
        <dgm:presLayoutVars>
          <dgm:bulletEnabled val="1"/>
        </dgm:presLayoutVars>
      </dgm:prSet>
      <dgm:spPr/>
    </dgm:pt>
    <dgm:pt modelId="{94FBB8F0-C0E0-4C44-88BC-BA67B65D297A}" type="pres">
      <dgm:prSet presAssocID="{42CBDB4E-8BDC-2F4B-857C-11850470688F}" presName="dummy" presStyleCnt="0"/>
      <dgm:spPr/>
    </dgm:pt>
    <dgm:pt modelId="{6908C2FC-B0DC-D04B-B235-D49F4D030B82}" type="pres">
      <dgm:prSet presAssocID="{5DC4C489-D5E0-EC41-9D8F-D7786BAFD965}" presName="sibTrans" presStyleLbl="sibTrans2D1" presStyleIdx="1" presStyleCnt="3" custLinFactNeighborX="-4862" custLinFactNeighborY="-17525"/>
      <dgm:spPr/>
    </dgm:pt>
    <dgm:pt modelId="{DD8A5E89-C6C8-DC42-BAD4-04007409BCD9}" type="pres">
      <dgm:prSet presAssocID="{0C1DAFC0-28EA-7347-A73D-326EAE7C28A9}" presName="node" presStyleLbl="node1" presStyleIdx="2" presStyleCnt="3" custScaleX="162304" custScaleY="124641" custRadScaleRad="118382" custRadScaleInc="42250">
        <dgm:presLayoutVars>
          <dgm:bulletEnabled val="1"/>
        </dgm:presLayoutVars>
      </dgm:prSet>
      <dgm:spPr/>
    </dgm:pt>
    <dgm:pt modelId="{E8D8A295-A07B-564C-812D-A42AA09F3424}" type="pres">
      <dgm:prSet presAssocID="{0C1DAFC0-28EA-7347-A73D-326EAE7C28A9}" presName="dummy" presStyleCnt="0"/>
      <dgm:spPr/>
    </dgm:pt>
    <dgm:pt modelId="{1B4E7BAA-3F60-6F4C-AA6C-E194ABDB6DC3}" type="pres">
      <dgm:prSet presAssocID="{A4190624-FA67-AA42-A291-5BD7F2E4E6C7}" presName="sibTrans" presStyleLbl="sibTrans2D1" presStyleIdx="2" presStyleCnt="3" custScaleX="104673" custLinFactNeighborX="1452" custLinFactNeighborY="-3650"/>
      <dgm:spPr/>
    </dgm:pt>
  </dgm:ptLst>
  <dgm:cxnLst>
    <dgm:cxn modelId="{91A17709-184E-1945-9EE7-21CC4F0DC645}" type="presOf" srcId="{6F634D81-06E4-3641-9FC0-E4484E079ACF}" destId="{4E974AC5-456B-6E43-BD20-66D1F1FF9E35}" srcOrd="0" destOrd="0" presId="urn:microsoft.com/office/officeart/2005/8/layout/radial6"/>
    <dgm:cxn modelId="{DD52DA14-B435-D441-AE32-261E3A12B9B0}" type="presOf" srcId="{A4190624-FA67-AA42-A291-5BD7F2E4E6C7}" destId="{1B4E7BAA-3F60-6F4C-AA6C-E194ABDB6DC3}" srcOrd="0" destOrd="0" presId="urn:microsoft.com/office/officeart/2005/8/layout/radial6"/>
    <dgm:cxn modelId="{CFA7911C-8A55-544E-99B6-033D89B9C76B}" type="presOf" srcId="{42CBDB4E-8BDC-2F4B-857C-11850470688F}" destId="{44BC2A79-DA79-DC4A-A014-2CC61D7FCAAE}" srcOrd="0" destOrd="0" presId="urn:microsoft.com/office/officeart/2005/8/layout/radial6"/>
    <dgm:cxn modelId="{449C8220-3A40-AB42-9789-353531E515F4}" type="presOf" srcId="{DF441298-8986-2B42-98E3-83CBDEBD3EA0}" destId="{4169E0D2-BAC7-9049-BB5A-E9EAF80623D6}" srcOrd="0" destOrd="0" presId="urn:microsoft.com/office/officeart/2005/8/layout/radial6"/>
    <dgm:cxn modelId="{B620612E-1C53-3544-878D-38E2AE82F519}" type="presOf" srcId="{0C1DAFC0-28EA-7347-A73D-326EAE7C28A9}" destId="{DD8A5E89-C6C8-DC42-BAD4-04007409BCD9}" srcOrd="0" destOrd="0" presId="urn:microsoft.com/office/officeart/2005/8/layout/radial6"/>
    <dgm:cxn modelId="{C2A3B444-59E1-CD44-9ADC-1C831AD06C7F}" srcId="{3E4B0DE2-21DA-EB4F-A2DB-3868761D4959}" destId="{DF441298-8986-2B42-98E3-83CBDEBD3EA0}" srcOrd="0" destOrd="0" parTransId="{E6A94E9E-D728-524C-A218-81D6083D3698}" sibTransId="{27912D44-A06E-FB43-A16B-879248FAC1F0}"/>
    <dgm:cxn modelId="{CE6A4C53-E045-B14B-8309-6A1F781B0F5F}" srcId="{3E4B0DE2-21DA-EB4F-A2DB-3868761D4959}" destId="{42CBDB4E-8BDC-2F4B-857C-11850470688F}" srcOrd="1" destOrd="0" parTransId="{9D49F6C0-0337-C74E-936C-8788B8DE8DDF}" sibTransId="{5DC4C489-D5E0-EC41-9D8F-D7786BAFD965}"/>
    <dgm:cxn modelId="{9C28C455-295C-834E-95FF-6474A53FCF21}" type="presOf" srcId="{27912D44-A06E-FB43-A16B-879248FAC1F0}" destId="{809BD193-2795-A64F-8B96-A9BC98054AD8}" srcOrd="0" destOrd="0" presId="urn:microsoft.com/office/officeart/2005/8/layout/radial6"/>
    <dgm:cxn modelId="{277B8B5C-1566-2347-97C5-6A329BEA71D1}" srcId="{3E4B0DE2-21DA-EB4F-A2DB-3868761D4959}" destId="{0C1DAFC0-28EA-7347-A73D-326EAE7C28A9}" srcOrd="2" destOrd="0" parTransId="{D9535BB5-3E09-054B-A46B-80A0FB044DE1}" sibTransId="{A4190624-FA67-AA42-A291-5BD7F2E4E6C7}"/>
    <dgm:cxn modelId="{09EDAC69-6DC6-AF4B-A733-C07EFD677405}" type="presOf" srcId="{3E4B0DE2-21DA-EB4F-A2DB-3868761D4959}" destId="{4E3A0B7B-4F0D-1445-9F78-C4C448FFE528}" srcOrd="0" destOrd="0" presId="urn:microsoft.com/office/officeart/2005/8/layout/radial6"/>
    <dgm:cxn modelId="{210ACD7F-1069-5B4D-8786-9CC21715625E}" type="presOf" srcId="{5DC4C489-D5E0-EC41-9D8F-D7786BAFD965}" destId="{6908C2FC-B0DC-D04B-B235-D49F4D030B82}" srcOrd="0" destOrd="0" presId="urn:microsoft.com/office/officeart/2005/8/layout/radial6"/>
    <dgm:cxn modelId="{17F3A197-5A8B-C342-8580-1AC48E9C2302}" srcId="{6F634D81-06E4-3641-9FC0-E4484E079ACF}" destId="{3E4B0DE2-21DA-EB4F-A2DB-3868761D4959}" srcOrd="0" destOrd="0" parTransId="{A48E664F-B7D0-6A44-9DF6-B5DDC40D2DEA}" sibTransId="{735298F7-AC65-6B49-B951-40E18A196C65}"/>
    <dgm:cxn modelId="{23C10DFC-EB2B-1845-A616-8DC24C0F523B}" type="presParOf" srcId="{4E974AC5-456B-6E43-BD20-66D1F1FF9E35}" destId="{4E3A0B7B-4F0D-1445-9F78-C4C448FFE528}" srcOrd="0" destOrd="0" presId="urn:microsoft.com/office/officeart/2005/8/layout/radial6"/>
    <dgm:cxn modelId="{0AF570BA-BDA9-2A45-9851-3A5CC5623942}" type="presParOf" srcId="{4E974AC5-456B-6E43-BD20-66D1F1FF9E35}" destId="{4169E0D2-BAC7-9049-BB5A-E9EAF80623D6}" srcOrd="1" destOrd="0" presId="urn:microsoft.com/office/officeart/2005/8/layout/radial6"/>
    <dgm:cxn modelId="{0D9810F3-0489-8F4F-9F0F-F06F9592BB48}" type="presParOf" srcId="{4E974AC5-456B-6E43-BD20-66D1F1FF9E35}" destId="{28DF3403-65B0-A542-8ADD-00FCB417672A}" srcOrd="2" destOrd="0" presId="urn:microsoft.com/office/officeart/2005/8/layout/radial6"/>
    <dgm:cxn modelId="{7F4B7C2D-0518-2745-A4D6-39A7C7D697AE}" type="presParOf" srcId="{4E974AC5-456B-6E43-BD20-66D1F1FF9E35}" destId="{809BD193-2795-A64F-8B96-A9BC98054AD8}" srcOrd="3" destOrd="0" presId="urn:microsoft.com/office/officeart/2005/8/layout/radial6"/>
    <dgm:cxn modelId="{D8DC2B76-9AA0-C542-A33B-CE69DD30EBA9}" type="presParOf" srcId="{4E974AC5-456B-6E43-BD20-66D1F1FF9E35}" destId="{44BC2A79-DA79-DC4A-A014-2CC61D7FCAAE}" srcOrd="4" destOrd="0" presId="urn:microsoft.com/office/officeart/2005/8/layout/radial6"/>
    <dgm:cxn modelId="{2BCF93A5-71DA-2D4F-AB55-997A31DA8003}" type="presParOf" srcId="{4E974AC5-456B-6E43-BD20-66D1F1FF9E35}" destId="{94FBB8F0-C0E0-4C44-88BC-BA67B65D297A}" srcOrd="5" destOrd="0" presId="urn:microsoft.com/office/officeart/2005/8/layout/radial6"/>
    <dgm:cxn modelId="{24456240-E8C7-704B-B253-D88E7DDB8F1A}" type="presParOf" srcId="{4E974AC5-456B-6E43-BD20-66D1F1FF9E35}" destId="{6908C2FC-B0DC-D04B-B235-D49F4D030B82}" srcOrd="6" destOrd="0" presId="urn:microsoft.com/office/officeart/2005/8/layout/radial6"/>
    <dgm:cxn modelId="{34B26FC2-FAC3-D349-8E6D-46C1273D037D}" type="presParOf" srcId="{4E974AC5-456B-6E43-BD20-66D1F1FF9E35}" destId="{DD8A5E89-C6C8-DC42-BAD4-04007409BCD9}" srcOrd="7" destOrd="0" presId="urn:microsoft.com/office/officeart/2005/8/layout/radial6"/>
    <dgm:cxn modelId="{D8C10DB5-708B-F544-9D7E-7DF6C0866F3A}" type="presParOf" srcId="{4E974AC5-456B-6E43-BD20-66D1F1FF9E35}" destId="{E8D8A295-A07B-564C-812D-A42AA09F3424}" srcOrd="8" destOrd="0" presId="urn:microsoft.com/office/officeart/2005/8/layout/radial6"/>
    <dgm:cxn modelId="{065BBCF4-11F2-934F-87F8-C4B6D354602E}" type="presParOf" srcId="{4E974AC5-456B-6E43-BD20-66D1F1FF9E35}" destId="{1B4E7BAA-3F60-6F4C-AA6C-E194ABDB6DC3}" srcOrd="9" destOrd="0" presId="urn:microsoft.com/office/officeart/2005/8/layout/radial6"/>
  </dgm:cxnLst>
  <dgm:bg>
    <a:noFill/>
  </dgm:bg>
  <dgm:whole>
    <a:ln>
      <a:solidFill>
        <a:schemeClr val="accent6"/>
      </a:solidFill>
    </a:ln>
  </dgm:whole>
  <dgm:extLst>
    <a:ext uri="http://schemas.microsoft.com/office/drawing/2008/diagram">
      <dsp:dataModelExt xmlns:dsp="http://schemas.microsoft.com/office/drawing/2008/diagram" relId="rId1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518E49-00FF-234F-AFA1-05C30C9AF583}" type="doc">
      <dgm:prSet loTypeId="urn:microsoft.com/office/officeart/2005/8/layout/venn1" loCatId="" qsTypeId="urn:microsoft.com/office/officeart/2005/8/quickstyle/simple1" qsCatId="simple" csTypeId="urn:microsoft.com/office/officeart/2005/8/colors/accent1_2" csCatId="accent1" phldr="1"/>
      <dgm:spPr/>
    </dgm:pt>
    <dgm:pt modelId="{837E0B38-F6B8-FD4F-8199-10C68202D3E3}">
      <dgm:prSet phldrT="[Texto]"/>
      <dgm:spPr>
        <a:solidFill>
          <a:schemeClr val="accent1">
            <a:lumMod val="40000"/>
            <a:lumOff val="60000"/>
            <a:alpha val="50000"/>
          </a:schemeClr>
        </a:solidFill>
      </dgm:spPr>
      <dgm:t>
        <a:bodyPr/>
        <a:lstStyle/>
        <a:p>
          <a:r>
            <a:rPr lang="es-MX" dirty="0"/>
            <a:t>Matemática</a:t>
          </a:r>
        </a:p>
      </dgm:t>
    </dgm:pt>
    <dgm:pt modelId="{A48783CF-69AE-FB46-8DD4-676CA51C3E38}" type="parTrans" cxnId="{919C3309-17DB-9046-B740-37629D93D6B6}">
      <dgm:prSet/>
      <dgm:spPr/>
      <dgm:t>
        <a:bodyPr/>
        <a:lstStyle/>
        <a:p>
          <a:endParaRPr lang="es-MX"/>
        </a:p>
      </dgm:t>
    </dgm:pt>
    <dgm:pt modelId="{FD51C2E0-27C8-1A42-81E6-D3EDFA6FB834}" type="sibTrans" cxnId="{919C3309-17DB-9046-B740-37629D93D6B6}">
      <dgm:prSet/>
      <dgm:spPr/>
      <dgm:t>
        <a:bodyPr/>
        <a:lstStyle/>
        <a:p>
          <a:endParaRPr lang="es-MX"/>
        </a:p>
      </dgm:t>
    </dgm:pt>
    <dgm:pt modelId="{ED5FF8D2-5942-2244-9A1B-EEF6A1224AA2}">
      <dgm:prSet phldrT="[Texto]"/>
      <dgm:spPr>
        <a:solidFill>
          <a:schemeClr val="accent4">
            <a:lumMod val="20000"/>
            <a:lumOff val="80000"/>
            <a:alpha val="50000"/>
          </a:schemeClr>
        </a:solidFill>
      </dgm:spPr>
      <dgm:t>
        <a:bodyPr/>
        <a:lstStyle/>
        <a:p>
          <a:r>
            <a:rPr lang="es-MX" dirty="0"/>
            <a:t>Mundo real</a:t>
          </a:r>
        </a:p>
      </dgm:t>
    </dgm:pt>
    <dgm:pt modelId="{BAAA02DD-B65B-104E-8A51-B8AFA967FDB2}" type="parTrans" cxnId="{E40AEEBB-51A3-744F-8530-F0D6B109E54E}">
      <dgm:prSet/>
      <dgm:spPr/>
      <dgm:t>
        <a:bodyPr/>
        <a:lstStyle/>
        <a:p>
          <a:endParaRPr lang="es-MX"/>
        </a:p>
      </dgm:t>
    </dgm:pt>
    <dgm:pt modelId="{EFA770EA-9326-FF45-827A-3266405A3826}" type="sibTrans" cxnId="{E40AEEBB-51A3-744F-8530-F0D6B109E54E}">
      <dgm:prSet/>
      <dgm:spPr/>
      <dgm:t>
        <a:bodyPr/>
        <a:lstStyle/>
        <a:p>
          <a:endParaRPr lang="es-MX"/>
        </a:p>
      </dgm:t>
    </dgm:pt>
    <dgm:pt modelId="{3FE659D5-491A-0149-B473-680BC9550940}" type="pres">
      <dgm:prSet presAssocID="{F8518E49-00FF-234F-AFA1-05C30C9AF583}" presName="compositeShape" presStyleCnt="0">
        <dgm:presLayoutVars>
          <dgm:chMax val="7"/>
          <dgm:dir/>
          <dgm:resizeHandles val="exact"/>
        </dgm:presLayoutVars>
      </dgm:prSet>
      <dgm:spPr/>
    </dgm:pt>
    <dgm:pt modelId="{7D3DA841-0D64-CB48-9936-FD419600A9B0}" type="pres">
      <dgm:prSet presAssocID="{837E0B38-F6B8-FD4F-8199-10C68202D3E3}" presName="circ1" presStyleLbl="vennNode1" presStyleIdx="0" presStyleCnt="2" custLinFactNeighborX="1398" custLinFactNeighborY="-5060"/>
      <dgm:spPr/>
    </dgm:pt>
    <dgm:pt modelId="{20DE1FE9-5345-624A-B9C0-D6C8E32985DB}" type="pres">
      <dgm:prSet presAssocID="{837E0B38-F6B8-FD4F-8199-10C68202D3E3}" presName="circ1Tx" presStyleLbl="revTx" presStyleIdx="0" presStyleCnt="0">
        <dgm:presLayoutVars>
          <dgm:chMax val="0"/>
          <dgm:chPref val="0"/>
          <dgm:bulletEnabled val="1"/>
        </dgm:presLayoutVars>
      </dgm:prSet>
      <dgm:spPr/>
    </dgm:pt>
    <dgm:pt modelId="{7D5ABF4F-D6E6-6443-8F21-74AE84151913}" type="pres">
      <dgm:prSet presAssocID="{ED5FF8D2-5942-2244-9A1B-EEF6A1224AA2}" presName="circ2" presStyleLbl="vennNode1" presStyleIdx="1" presStyleCnt="2"/>
      <dgm:spPr/>
    </dgm:pt>
    <dgm:pt modelId="{AE287247-7709-F04D-9586-56889EACC702}" type="pres">
      <dgm:prSet presAssocID="{ED5FF8D2-5942-2244-9A1B-EEF6A1224AA2}" presName="circ2Tx" presStyleLbl="revTx" presStyleIdx="0" presStyleCnt="0">
        <dgm:presLayoutVars>
          <dgm:chMax val="0"/>
          <dgm:chPref val="0"/>
          <dgm:bulletEnabled val="1"/>
        </dgm:presLayoutVars>
      </dgm:prSet>
      <dgm:spPr/>
    </dgm:pt>
  </dgm:ptLst>
  <dgm:cxnLst>
    <dgm:cxn modelId="{1927DE05-E560-B94E-B8AD-3754281A9966}" type="presOf" srcId="{ED5FF8D2-5942-2244-9A1B-EEF6A1224AA2}" destId="{7D5ABF4F-D6E6-6443-8F21-74AE84151913}" srcOrd="0" destOrd="0" presId="urn:microsoft.com/office/officeart/2005/8/layout/venn1"/>
    <dgm:cxn modelId="{5CEB2806-511B-F64E-97A7-1532D6E43328}" type="presOf" srcId="{837E0B38-F6B8-FD4F-8199-10C68202D3E3}" destId="{7D3DA841-0D64-CB48-9936-FD419600A9B0}" srcOrd="0" destOrd="0" presId="urn:microsoft.com/office/officeart/2005/8/layout/venn1"/>
    <dgm:cxn modelId="{919C3309-17DB-9046-B740-37629D93D6B6}" srcId="{F8518E49-00FF-234F-AFA1-05C30C9AF583}" destId="{837E0B38-F6B8-FD4F-8199-10C68202D3E3}" srcOrd="0" destOrd="0" parTransId="{A48783CF-69AE-FB46-8DD4-676CA51C3E38}" sibTransId="{FD51C2E0-27C8-1A42-81E6-D3EDFA6FB834}"/>
    <dgm:cxn modelId="{5DFCCA33-307C-C040-957C-CE2F8EA997AF}" type="presOf" srcId="{837E0B38-F6B8-FD4F-8199-10C68202D3E3}" destId="{20DE1FE9-5345-624A-B9C0-D6C8E32985DB}" srcOrd="1" destOrd="0" presId="urn:microsoft.com/office/officeart/2005/8/layout/venn1"/>
    <dgm:cxn modelId="{5840816E-35EE-2D43-8C6E-AAE71B00EB0F}" type="presOf" srcId="{ED5FF8D2-5942-2244-9A1B-EEF6A1224AA2}" destId="{AE287247-7709-F04D-9586-56889EACC702}" srcOrd="1" destOrd="0" presId="urn:microsoft.com/office/officeart/2005/8/layout/venn1"/>
    <dgm:cxn modelId="{E40AEEBB-51A3-744F-8530-F0D6B109E54E}" srcId="{F8518E49-00FF-234F-AFA1-05C30C9AF583}" destId="{ED5FF8D2-5942-2244-9A1B-EEF6A1224AA2}" srcOrd="1" destOrd="0" parTransId="{BAAA02DD-B65B-104E-8A51-B8AFA967FDB2}" sibTransId="{EFA770EA-9326-FF45-827A-3266405A3826}"/>
    <dgm:cxn modelId="{1F9E91EF-C33C-B447-9748-D93A09720AF5}" type="presOf" srcId="{F8518E49-00FF-234F-AFA1-05C30C9AF583}" destId="{3FE659D5-491A-0149-B473-680BC9550940}" srcOrd="0" destOrd="0" presId="urn:microsoft.com/office/officeart/2005/8/layout/venn1"/>
    <dgm:cxn modelId="{BFEC765E-A708-3540-A93F-94AC5B6F5822}" type="presParOf" srcId="{3FE659D5-491A-0149-B473-680BC9550940}" destId="{7D3DA841-0D64-CB48-9936-FD419600A9B0}" srcOrd="0" destOrd="0" presId="urn:microsoft.com/office/officeart/2005/8/layout/venn1"/>
    <dgm:cxn modelId="{064C3D38-26DD-C54B-B5BC-1981EDCBD1ED}" type="presParOf" srcId="{3FE659D5-491A-0149-B473-680BC9550940}" destId="{20DE1FE9-5345-624A-B9C0-D6C8E32985DB}" srcOrd="1" destOrd="0" presId="urn:microsoft.com/office/officeart/2005/8/layout/venn1"/>
    <dgm:cxn modelId="{00B41AAD-1101-124C-A9A2-7301A1703D65}" type="presParOf" srcId="{3FE659D5-491A-0149-B473-680BC9550940}" destId="{7D5ABF4F-D6E6-6443-8F21-74AE84151913}" srcOrd="2" destOrd="0" presId="urn:microsoft.com/office/officeart/2005/8/layout/venn1"/>
    <dgm:cxn modelId="{C42CD8D1-FEB3-8A4C-A70D-C1E5C0FF2F46}" type="presParOf" srcId="{3FE659D5-491A-0149-B473-680BC9550940}" destId="{AE287247-7709-F04D-9586-56889EACC702}" srcOrd="3" destOrd="0" presId="urn:microsoft.com/office/officeart/2005/8/layout/ven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CAFCDC-AABB-F043-87EE-FDF6C91679F0}"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s-MX"/>
        </a:p>
      </dgm:t>
    </dgm:pt>
    <dgm:pt modelId="{0BFB4724-FDE6-3F43-B7AE-AA5EE7804111}">
      <dgm:prSet phldrT="[Texto]"/>
      <dgm:spPr/>
      <dgm:t>
        <a:bodyPr/>
        <a:lstStyle/>
        <a:p>
          <a:r>
            <a:rPr lang="es-MX" dirty="0"/>
            <a:t>Lineamientos curriculares 1998</a:t>
          </a:r>
        </a:p>
      </dgm:t>
    </dgm:pt>
    <dgm:pt modelId="{3C97BCFE-2AB3-C34E-88B4-684672336A83}" type="parTrans" cxnId="{1C88D4BA-26A4-7D4B-AAAC-2DC1AE1B55EB}">
      <dgm:prSet/>
      <dgm:spPr/>
      <dgm:t>
        <a:bodyPr/>
        <a:lstStyle/>
        <a:p>
          <a:endParaRPr lang="es-MX"/>
        </a:p>
      </dgm:t>
    </dgm:pt>
    <dgm:pt modelId="{16294D4C-C60C-A343-9751-1CD5EC5526B7}" type="sibTrans" cxnId="{1C88D4BA-26A4-7D4B-AAAC-2DC1AE1B55EB}">
      <dgm:prSet/>
      <dgm:spPr/>
      <dgm:t>
        <a:bodyPr/>
        <a:lstStyle/>
        <a:p>
          <a:endParaRPr lang="es-MX"/>
        </a:p>
      </dgm:t>
    </dgm:pt>
    <dgm:pt modelId="{C0A7541F-367A-BF4B-A8C3-F03DBF105292}">
      <dgm:prSet phldrT="[Texto]"/>
      <dgm:spPr/>
      <dgm:t>
        <a:bodyPr/>
        <a:lstStyle/>
        <a:p>
          <a:r>
            <a:rPr lang="es-MX" dirty="0"/>
            <a:t>Estándares Básicos de Competencias 2006</a:t>
          </a:r>
        </a:p>
      </dgm:t>
    </dgm:pt>
    <dgm:pt modelId="{E8DBB0AE-54E8-BA43-BC46-50B77FFED69C}" type="parTrans" cxnId="{97682C5F-D8E7-AA4F-9998-6F6522B471E8}">
      <dgm:prSet/>
      <dgm:spPr/>
      <dgm:t>
        <a:bodyPr/>
        <a:lstStyle/>
        <a:p>
          <a:endParaRPr lang="es-MX"/>
        </a:p>
      </dgm:t>
    </dgm:pt>
    <dgm:pt modelId="{F00F70E4-BE14-4A43-8780-389CA6163558}" type="sibTrans" cxnId="{97682C5F-D8E7-AA4F-9998-6F6522B471E8}">
      <dgm:prSet/>
      <dgm:spPr/>
      <dgm:t>
        <a:bodyPr/>
        <a:lstStyle/>
        <a:p>
          <a:endParaRPr lang="es-MX"/>
        </a:p>
      </dgm:t>
    </dgm:pt>
    <dgm:pt modelId="{3EEBBC03-3A3B-1244-AE76-20B2EC4A709A}">
      <dgm:prSet phldrT="[Texto]"/>
      <dgm:spPr/>
      <dgm:t>
        <a:bodyPr/>
        <a:lstStyle/>
        <a:p>
          <a:r>
            <a:rPr lang="es-MX" dirty="0"/>
            <a:t>Derechos Básicos de Aprendizaje 2015</a:t>
          </a:r>
        </a:p>
      </dgm:t>
    </dgm:pt>
    <dgm:pt modelId="{AAB14C22-1EAB-0E45-944C-C09F49E443A6}" type="parTrans" cxnId="{3587089B-58D3-E24C-ADF1-02C3AB6AEED4}">
      <dgm:prSet/>
      <dgm:spPr/>
      <dgm:t>
        <a:bodyPr/>
        <a:lstStyle/>
        <a:p>
          <a:endParaRPr lang="es-MX"/>
        </a:p>
      </dgm:t>
    </dgm:pt>
    <dgm:pt modelId="{97F74E15-FE70-B141-B1A5-C7322F6B2A0A}" type="sibTrans" cxnId="{3587089B-58D3-E24C-ADF1-02C3AB6AEED4}">
      <dgm:prSet/>
      <dgm:spPr/>
      <dgm:t>
        <a:bodyPr/>
        <a:lstStyle/>
        <a:p>
          <a:endParaRPr lang="es-MX"/>
        </a:p>
      </dgm:t>
    </dgm:pt>
    <dgm:pt modelId="{A91481CA-A5E7-8445-BDED-FE59C55E6614}" type="pres">
      <dgm:prSet presAssocID="{6FCAFCDC-AABB-F043-87EE-FDF6C91679F0}" presName="linear" presStyleCnt="0">
        <dgm:presLayoutVars>
          <dgm:dir/>
          <dgm:animLvl val="lvl"/>
          <dgm:resizeHandles val="exact"/>
        </dgm:presLayoutVars>
      </dgm:prSet>
      <dgm:spPr/>
    </dgm:pt>
    <dgm:pt modelId="{664959CA-069A-4547-8791-CB3645371A85}" type="pres">
      <dgm:prSet presAssocID="{0BFB4724-FDE6-3F43-B7AE-AA5EE7804111}" presName="parentLin" presStyleCnt="0"/>
      <dgm:spPr/>
    </dgm:pt>
    <dgm:pt modelId="{0C8CB460-C0FC-A84D-8AC0-58655CE1836F}" type="pres">
      <dgm:prSet presAssocID="{0BFB4724-FDE6-3F43-B7AE-AA5EE7804111}" presName="parentLeftMargin" presStyleLbl="node1" presStyleIdx="0" presStyleCnt="3"/>
      <dgm:spPr/>
    </dgm:pt>
    <dgm:pt modelId="{0F018BC6-843F-DF44-BF0A-B3BD390BA64D}" type="pres">
      <dgm:prSet presAssocID="{0BFB4724-FDE6-3F43-B7AE-AA5EE7804111}" presName="parentText" presStyleLbl="node1" presStyleIdx="0" presStyleCnt="3">
        <dgm:presLayoutVars>
          <dgm:chMax val="0"/>
          <dgm:bulletEnabled val="1"/>
        </dgm:presLayoutVars>
      </dgm:prSet>
      <dgm:spPr/>
    </dgm:pt>
    <dgm:pt modelId="{DF7910B7-88A7-3F44-8A0D-16CE1B3A5AE5}" type="pres">
      <dgm:prSet presAssocID="{0BFB4724-FDE6-3F43-B7AE-AA5EE7804111}" presName="negativeSpace" presStyleCnt="0"/>
      <dgm:spPr/>
    </dgm:pt>
    <dgm:pt modelId="{ACEA3BEC-D4F5-D94A-B517-8B5BCA5913B0}" type="pres">
      <dgm:prSet presAssocID="{0BFB4724-FDE6-3F43-B7AE-AA5EE7804111}" presName="childText" presStyleLbl="conFgAcc1" presStyleIdx="0" presStyleCnt="3">
        <dgm:presLayoutVars>
          <dgm:bulletEnabled val="1"/>
        </dgm:presLayoutVars>
      </dgm:prSet>
      <dgm:spPr/>
    </dgm:pt>
    <dgm:pt modelId="{E1CCFB06-7A98-F646-A46B-9D04CE15091B}" type="pres">
      <dgm:prSet presAssocID="{16294D4C-C60C-A343-9751-1CD5EC5526B7}" presName="spaceBetweenRectangles" presStyleCnt="0"/>
      <dgm:spPr/>
    </dgm:pt>
    <dgm:pt modelId="{84F5A9A9-57F4-1344-B11E-CDD544A413F1}" type="pres">
      <dgm:prSet presAssocID="{C0A7541F-367A-BF4B-A8C3-F03DBF105292}" presName="parentLin" presStyleCnt="0"/>
      <dgm:spPr/>
    </dgm:pt>
    <dgm:pt modelId="{90C71882-2B34-D540-808E-70CB7F5CD600}" type="pres">
      <dgm:prSet presAssocID="{C0A7541F-367A-BF4B-A8C3-F03DBF105292}" presName="parentLeftMargin" presStyleLbl="node1" presStyleIdx="0" presStyleCnt="3"/>
      <dgm:spPr/>
    </dgm:pt>
    <dgm:pt modelId="{57F5FDA1-60C2-8F40-98B0-E3E6B64C829C}" type="pres">
      <dgm:prSet presAssocID="{C0A7541F-367A-BF4B-A8C3-F03DBF105292}" presName="parentText" presStyleLbl="node1" presStyleIdx="1" presStyleCnt="3">
        <dgm:presLayoutVars>
          <dgm:chMax val="0"/>
          <dgm:bulletEnabled val="1"/>
        </dgm:presLayoutVars>
      </dgm:prSet>
      <dgm:spPr/>
    </dgm:pt>
    <dgm:pt modelId="{EF010711-9356-0D40-B30E-1B32F7FBDB4B}" type="pres">
      <dgm:prSet presAssocID="{C0A7541F-367A-BF4B-A8C3-F03DBF105292}" presName="negativeSpace" presStyleCnt="0"/>
      <dgm:spPr/>
    </dgm:pt>
    <dgm:pt modelId="{874FBE48-8B1F-584B-8D58-4344A093D2A8}" type="pres">
      <dgm:prSet presAssocID="{C0A7541F-367A-BF4B-A8C3-F03DBF105292}" presName="childText" presStyleLbl="conFgAcc1" presStyleIdx="1" presStyleCnt="3">
        <dgm:presLayoutVars>
          <dgm:bulletEnabled val="1"/>
        </dgm:presLayoutVars>
      </dgm:prSet>
      <dgm:spPr/>
    </dgm:pt>
    <dgm:pt modelId="{84FEF5BD-6622-A74A-AF2F-14C7FE277890}" type="pres">
      <dgm:prSet presAssocID="{F00F70E4-BE14-4A43-8780-389CA6163558}" presName="spaceBetweenRectangles" presStyleCnt="0"/>
      <dgm:spPr/>
    </dgm:pt>
    <dgm:pt modelId="{863CBD62-AE23-AA4C-8211-96E917865D18}" type="pres">
      <dgm:prSet presAssocID="{3EEBBC03-3A3B-1244-AE76-20B2EC4A709A}" presName="parentLin" presStyleCnt="0"/>
      <dgm:spPr/>
    </dgm:pt>
    <dgm:pt modelId="{F171C473-04C2-7242-BD87-4C279E0F01FB}" type="pres">
      <dgm:prSet presAssocID="{3EEBBC03-3A3B-1244-AE76-20B2EC4A709A}" presName="parentLeftMargin" presStyleLbl="node1" presStyleIdx="1" presStyleCnt="3"/>
      <dgm:spPr/>
    </dgm:pt>
    <dgm:pt modelId="{FB2CE1E1-6404-DF47-B5B4-DC1FA9B36336}" type="pres">
      <dgm:prSet presAssocID="{3EEBBC03-3A3B-1244-AE76-20B2EC4A709A}" presName="parentText" presStyleLbl="node1" presStyleIdx="2" presStyleCnt="3">
        <dgm:presLayoutVars>
          <dgm:chMax val="0"/>
          <dgm:bulletEnabled val="1"/>
        </dgm:presLayoutVars>
      </dgm:prSet>
      <dgm:spPr/>
    </dgm:pt>
    <dgm:pt modelId="{3058AC34-7442-3945-9897-FF66B524A210}" type="pres">
      <dgm:prSet presAssocID="{3EEBBC03-3A3B-1244-AE76-20B2EC4A709A}" presName="negativeSpace" presStyleCnt="0"/>
      <dgm:spPr/>
    </dgm:pt>
    <dgm:pt modelId="{3BAF1637-AA3D-0147-8398-9DDB7339C80A}" type="pres">
      <dgm:prSet presAssocID="{3EEBBC03-3A3B-1244-AE76-20B2EC4A709A}" presName="childText" presStyleLbl="conFgAcc1" presStyleIdx="2" presStyleCnt="3">
        <dgm:presLayoutVars>
          <dgm:bulletEnabled val="1"/>
        </dgm:presLayoutVars>
      </dgm:prSet>
      <dgm:spPr/>
    </dgm:pt>
  </dgm:ptLst>
  <dgm:cxnLst>
    <dgm:cxn modelId="{E1BBAB06-EF3C-C745-A286-D283751CEA51}" type="presOf" srcId="{C0A7541F-367A-BF4B-A8C3-F03DBF105292}" destId="{57F5FDA1-60C2-8F40-98B0-E3E6B64C829C}" srcOrd="1" destOrd="0" presId="urn:microsoft.com/office/officeart/2005/8/layout/list1"/>
    <dgm:cxn modelId="{067FCB0C-69C8-5D45-AAE3-ADCF17BDC2FE}" type="presOf" srcId="{0BFB4724-FDE6-3F43-B7AE-AA5EE7804111}" destId="{0F018BC6-843F-DF44-BF0A-B3BD390BA64D}" srcOrd="1" destOrd="0" presId="urn:microsoft.com/office/officeart/2005/8/layout/list1"/>
    <dgm:cxn modelId="{F0542515-1D6F-2D42-993C-D1C06DE796E6}" type="presOf" srcId="{3EEBBC03-3A3B-1244-AE76-20B2EC4A709A}" destId="{F171C473-04C2-7242-BD87-4C279E0F01FB}" srcOrd="0" destOrd="0" presId="urn:microsoft.com/office/officeart/2005/8/layout/list1"/>
    <dgm:cxn modelId="{8B70172A-5F7C-6F4C-9227-CBDF1A0CE1EF}" type="presOf" srcId="{6FCAFCDC-AABB-F043-87EE-FDF6C91679F0}" destId="{A91481CA-A5E7-8445-BDED-FE59C55E6614}" srcOrd="0" destOrd="0" presId="urn:microsoft.com/office/officeart/2005/8/layout/list1"/>
    <dgm:cxn modelId="{5AE3275C-BBF7-6F4F-A210-92BC7A3DCAB8}" type="presOf" srcId="{0BFB4724-FDE6-3F43-B7AE-AA5EE7804111}" destId="{0C8CB460-C0FC-A84D-8AC0-58655CE1836F}" srcOrd="0" destOrd="0" presId="urn:microsoft.com/office/officeart/2005/8/layout/list1"/>
    <dgm:cxn modelId="{97682C5F-D8E7-AA4F-9998-6F6522B471E8}" srcId="{6FCAFCDC-AABB-F043-87EE-FDF6C91679F0}" destId="{C0A7541F-367A-BF4B-A8C3-F03DBF105292}" srcOrd="1" destOrd="0" parTransId="{E8DBB0AE-54E8-BA43-BC46-50B77FFED69C}" sibTransId="{F00F70E4-BE14-4A43-8780-389CA6163558}"/>
    <dgm:cxn modelId="{8DA15374-163F-A944-A77F-7983840A0EF2}" type="presOf" srcId="{C0A7541F-367A-BF4B-A8C3-F03DBF105292}" destId="{90C71882-2B34-D540-808E-70CB7F5CD600}" srcOrd="0" destOrd="0" presId="urn:microsoft.com/office/officeart/2005/8/layout/list1"/>
    <dgm:cxn modelId="{75A9608E-94FC-F94D-8D25-D64744592431}" type="presOf" srcId="{3EEBBC03-3A3B-1244-AE76-20B2EC4A709A}" destId="{FB2CE1E1-6404-DF47-B5B4-DC1FA9B36336}" srcOrd="1" destOrd="0" presId="urn:microsoft.com/office/officeart/2005/8/layout/list1"/>
    <dgm:cxn modelId="{3587089B-58D3-E24C-ADF1-02C3AB6AEED4}" srcId="{6FCAFCDC-AABB-F043-87EE-FDF6C91679F0}" destId="{3EEBBC03-3A3B-1244-AE76-20B2EC4A709A}" srcOrd="2" destOrd="0" parTransId="{AAB14C22-1EAB-0E45-944C-C09F49E443A6}" sibTransId="{97F74E15-FE70-B141-B1A5-C7322F6B2A0A}"/>
    <dgm:cxn modelId="{1C88D4BA-26A4-7D4B-AAAC-2DC1AE1B55EB}" srcId="{6FCAFCDC-AABB-F043-87EE-FDF6C91679F0}" destId="{0BFB4724-FDE6-3F43-B7AE-AA5EE7804111}" srcOrd="0" destOrd="0" parTransId="{3C97BCFE-2AB3-C34E-88B4-684672336A83}" sibTransId="{16294D4C-C60C-A343-9751-1CD5EC5526B7}"/>
    <dgm:cxn modelId="{DF68BA43-A44B-A140-8157-42C00903B389}" type="presParOf" srcId="{A91481CA-A5E7-8445-BDED-FE59C55E6614}" destId="{664959CA-069A-4547-8791-CB3645371A85}" srcOrd="0" destOrd="0" presId="urn:microsoft.com/office/officeart/2005/8/layout/list1"/>
    <dgm:cxn modelId="{ED4EA02E-9FCC-3545-AC24-973C9FBDE197}" type="presParOf" srcId="{664959CA-069A-4547-8791-CB3645371A85}" destId="{0C8CB460-C0FC-A84D-8AC0-58655CE1836F}" srcOrd="0" destOrd="0" presId="urn:microsoft.com/office/officeart/2005/8/layout/list1"/>
    <dgm:cxn modelId="{C205B93E-79D4-B441-947B-C036F16D3224}" type="presParOf" srcId="{664959CA-069A-4547-8791-CB3645371A85}" destId="{0F018BC6-843F-DF44-BF0A-B3BD390BA64D}" srcOrd="1" destOrd="0" presId="urn:microsoft.com/office/officeart/2005/8/layout/list1"/>
    <dgm:cxn modelId="{53D06A13-52A7-0246-80CE-AC762240C7B4}" type="presParOf" srcId="{A91481CA-A5E7-8445-BDED-FE59C55E6614}" destId="{DF7910B7-88A7-3F44-8A0D-16CE1B3A5AE5}" srcOrd="1" destOrd="0" presId="urn:microsoft.com/office/officeart/2005/8/layout/list1"/>
    <dgm:cxn modelId="{96014435-4675-2640-AB67-FFA7C984D45D}" type="presParOf" srcId="{A91481CA-A5E7-8445-BDED-FE59C55E6614}" destId="{ACEA3BEC-D4F5-D94A-B517-8B5BCA5913B0}" srcOrd="2" destOrd="0" presId="urn:microsoft.com/office/officeart/2005/8/layout/list1"/>
    <dgm:cxn modelId="{6DED1A25-F4E9-2341-9A9E-5467B1C16BD1}" type="presParOf" srcId="{A91481CA-A5E7-8445-BDED-FE59C55E6614}" destId="{E1CCFB06-7A98-F646-A46B-9D04CE15091B}" srcOrd="3" destOrd="0" presId="urn:microsoft.com/office/officeart/2005/8/layout/list1"/>
    <dgm:cxn modelId="{11785ED3-1F91-B141-9815-CD4866A7F50F}" type="presParOf" srcId="{A91481CA-A5E7-8445-BDED-FE59C55E6614}" destId="{84F5A9A9-57F4-1344-B11E-CDD544A413F1}" srcOrd="4" destOrd="0" presId="urn:microsoft.com/office/officeart/2005/8/layout/list1"/>
    <dgm:cxn modelId="{86893513-1F2E-754E-8174-4F208297930C}" type="presParOf" srcId="{84F5A9A9-57F4-1344-B11E-CDD544A413F1}" destId="{90C71882-2B34-D540-808E-70CB7F5CD600}" srcOrd="0" destOrd="0" presId="urn:microsoft.com/office/officeart/2005/8/layout/list1"/>
    <dgm:cxn modelId="{5AF4554E-8319-D44E-9FE2-BEA108A96B23}" type="presParOf" srcId="{84F5A9A9-57F4-1344-B11E-CDD544A413F1}" destId="{57F5FDA1-60C2-8F40-98B0-E3E6B64C829C}" srcOrd="1" destOrd="0" presId="urn:microsoft.com/office/officeart/2005/8/layout/list1"/>
    <dgm:cxn modelId="{50509958-915D-2142-8915-29FCBFC37598}" type="presParOf" srcId="{A91481CA-A5E7-8445-BDED-FE59C55E6614}" destId="{EF010711-9356-0D40-B30E-1B32F7FBDB4B}" srcOrd="5" destOrd="0" presId="urn:microsoft.com/office/officeart/2005/8/layout/list1"/>
    <dgm:cxn modelId="{DC9FA46B-EBEB-0C44-97F8-E8AD1FF43E15}" type="presParOf" srcId="{A91481CA-A5E7-8445-BDED-FE59C55E6614}" destId="{874FBE48-8B1F-584B-8D58-4344A093D2A8}" srcOrd="6" destOrd="0" presId="urn:microsoft.com/office/officeart/2005/8/layout/list1"/>
    <dgm:cxn modelId="{5966F368-B377-244C-92E3-10C7E24363E3}" type="presParOf" srcId="{A91481CA-A5E7-8445-BDED-FE59C55E6614}" destId="{84FEF5BD-6622-A74A-AF2F-14C7FE277890}" srcOrd="7" destOrd="0" presId="urn:microsoft.com/office/officeart/2005/8/layout/list1"/>
    <dgm:cxn modelId="{CD0FBE2B-5A40-2B40-8AED-8776FF9A1EE0}" type="presParOf" srcId="{A91481CA-A5E7-8445-BDED-FE59C55E6614}" destId="{863CBD62-AE23-AA4C-8211-96E917865D18}" srcOrd="8" destOrd="0" presId="urn:microsoft.com/office/officeart/2005/8/layout/list1"/>
    <dgm:cxn modelId="{1B8B19D6-1872-3D4E-9688-AB12F1F93F1B}" type="presParOf" srcId="{863CBD62-AE23-AA4C-8211-96E917865D18}" destId="{F171C473-04C2-7242-BD87-4C279E0F01FB}" srcOrd="0" destOrd="0" presId="urn:microsoft.com/office/officeart/2005/8/layout/list1"/>
    <dgm:cxn modelId="{BD50BC27-BA98-D74E-A684-1BF119D69EB5}" type="presParOf" srcId="{863CBD62-AE23-AA4C-8211-96E917865D18}" destId="{FB2CE1E1-6404-DF47-B5B4-DC1FA9B36336}" srcOrd="1" destOrd="0" presId="urn:microsoft.com/office/officeart/2005/8/layout/list1"/>
    <dgm:cxn modelId="{B20923CE-B5C2-944A-8F06-2BF0F3D50D8E}" type="presParOf" srcId="{A91481CA-A5E7-8445-BDED-FE59C55E6614}" destId="{3058AC34-7442-3945-9897-FF66B524A210}" srcOrd="9" destOrd="0" presId="urn:microsoft.com/office/officeart/2005/8/layout/list1"/>
    <dgm:cxn modelId="{0D1BDBED-84A7-D04C-B0BA-F81BD06C2A5A}" type="presParOf" srcId="{A91481CA-A5E7-8445-BDED-FE59C55E6614}" destId="{3BAF1637-AA3D-0147-8398-9DDB7339C80A}" srcOrd="10" destOrd="0" presId="urn:microsoft.com/office/officeart/2005/8/layout/list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E7BAA-3F60-6F4C-AA6C-E194ABDB6DC3}">
      <dsp:nvSpPr>
        <dsp:cNvPr id="0" name=""/>
        <dsp:cNvSpPr/>
      </dsp:nvSpPr>
      <dsp:spPr>
        <a:xfrm>
          <a:off x="1097714" y="405872"/>
          <a:ext cx="3560785" cy="3401818"/>
        </a:xfrm>
        <a:prstGeom prst="blockArc">
          <a:avLst>
            <a:gd name="adj1" fmla="val 9797281"/>
            <a:gd name="adj2" fmla="val 16875559"/>
            <a:gd name="adj3" fmla="val 4638"/>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6908C2FC-B0DC-D04B-B235-D49F4D030B82}">
      <dsp:nvSpPr>
        <dsp:cNvPr id="0" name=""/>
        <dsp:cNvSpPr/>
      </dsp:nvSpPr>
      <dsp:spPr>
        <a:xfrm>
          <a:off x="992598" y="-191014"/>
          <a:ext cx="4206825" cy="4206825"/>
        </a:xfrm>
        <a:prstGeom prst="blockArc">
          <a:avLst>
            <a:gd name="adj1" fmla="val 21501588"/>
            <a:gd name="adj2" fmla="val 10701588"/>
            <a:gd name="adj3" fmla="val 375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809BD193-2795-A64F-8B96-A9BC98054AD8}">
      <dsp:nvSpPr>
        <dsp:cNvPr id="0" name=""/>
        <dsp:cNvSpPr/>
      </dsp:nvSpPr>
      <dsp:spPr>
        <a:xfrm>
          <a:off x="1799618" y="429061"/>
          <a:ext cx="3401818" cy="3401818"/>
        </a:xfrm>
        <a:prstGeom prst="blockArc">
          <a:avLst>
            <a:gd name="adj1" fmla="val 14909058"/>
            <a:gd name="adj2" fmla="val 928731"/>
            <a:gd name="adj3" fmla="val 4638"/>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4E3A0B7B-4F0D-1445-9F78-C4C448FFE528}">
      <dsp:nvSpPr>
        <dsp:cNvPr id="0" name=""/>
        <dsp:cNvSpPr/>
      </dsp:nvSpPr>
      <dsp:spPr>
        <a:xfrm>
          <a:off x="2211971" y="1397963"/>
          <a:ext cx="2047701" cy="1565174"/>
        </a:xfrm>
        <a:prstGeom prst="ellipse">
          <a:avLst/>
        </a:prstGeom>
        <a:solidFill>
          <a:schemeClr val="accent4">
            <a:lumMod val="60000"/>
            <a:lumOff val="40000"/>
            <a:alpha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MX" sz="2000" b="1" kern="1200" dirty="0">
              <a:solidFill>
                <a:schemeClr val="tx1"/>
              </a:solidFill>
            </a:rPr>
            <a:t>Currículo </a:t>
          </a:r>
          <a:r>
            <a:rPr lang="es-MX" sz="1400" b="1" kern="1200" dirty="0">
              <a:solidFill>
                <a:schemeClr val="tx1"/>
              </a:solidFill>
            </a:rPr>
            <a:t>Interdisciplinario</a:t>
          </a:r>
        </a:p>
      </dsp:txBody>
      <dsp:txXfrm>
        <a:off x="2511850" y="1627177"/>
        <a:ext cx="1447943" cy="1106746"/>
      </dsp:txXfrm>
    </dsp:sp>
    <dsp:sp modelId="{4169E0D2-BAC7-9049-BB5A-E9EAF80623D6}">
      <dsp:nvSpPr>
        <dsp:cNvPr id="0" name=""/>
        <dsp:cNvSpPr/>
      </dsp:nvSpPr>
      <dsp:spPr>
        <a:xfrm>
          <a:off x="2327891" y="-51904"/>
          <a:ext cx="1650444" cy="1306726"/>
        </a:xfrm>
        <a:prstGeom prst="ellipse">
          <a:avLst/>
        </a:prstGeom>
        <a:solidFill>
          <a:schemeClr val="accent4">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tx1"/>
              </a:solidFill>
            </a:rPr>
            <a:t>Modelación como pedagogía</a:t>
          </a:r>
        </a:p>
      </dsp:txBody>
      <dsp:txXfrm>
        <a:off x="2569593" y="139462"/>
        <a:ext cx="1167040" cy="923994"/>
      </dsp:txXfrm>
    </dsp:sp>
    <dsp:sp modelId="{44BC2A79-DA79-DC4A-A014-2CC61D7FCAAE}">
      <dsp:nvSpPr>
        <dsp:cNvPr id="0" name=""/>
        <dsp:cNvSpPr/>
      </dsp:nvSpPr>
      <dsp:spPr>
        <a:xfrm>
          <a:off x="4305070" y="1864059"/>
          <a:ext cx="2117201" cy="1453013"/>
        </a:xfrm>
        <a:prstGeom prst="ellipse">
          <a:avLst/>
        </a:prstGeom>
        <a:solidFill>
          <a:schemeClr val="accent4">
            <a:lumMod val="20000"/>
            <a:lumOff val="80000"/>
            <a:alpha val="7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tx1"/>
              </a:solidFill>
            </a:rPr>
            <a:t>Modelación como investigación</a:t>
          </a:r>
        </a:p>
      </dsp:txBody>
      <dsp:txXfrm>
        <a:off x="4615127" y="2076848"/>
        <a:ext cx="1497087" cy="1027435"/>
      </dsp:txXfrm>
    </dsp:sp>
    <dsp:sp modelId="{DD8A5E89-C6C8-DC42-BAD4-04007409BCD9}">
      <dsp:nvSpPr>
        <dsp:cNvPr id="0" name=""/>
        <dsp:cNvSpPr/>
      </dsp:nvSpPr>
      <dsp:spPr>
        <a:xfrm>
          <a:off x="348303" y="2025924"/>
          <a:ext cx="1778238" cy="1365594"/>
        </a:xfrm>
        <a:prstGeom prst="ellipse">
          <a:avLst/>
        </a:prstGeom>
        <a:solidFill>
          <a:schemeClr val="accent4">
            <a:lumMod val="20000"/>
            <a:lumOff val="80000"/>
            <a:alpha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tx1"/>
              </a:solidFill>
            </a:rPr>
            <a:t>Modelación como Didáctica</a:t>
          </a:r>
        </a:p>
      </dsp:txBody>
      <dsp:txXfrm>
        <a:off x="608720" y="2225911"/>
        <a:ext cx="1257404" cy="9656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DA841-0D64-CB48-9936-FD419600A9B0}">
      <dsp:nvSpPr>
        <dsp:cNvPr id="0" name=""/>
        <dsp:cNvSpPr/>
      </dsp:nvSpPr>
      <dsp:spPr>
        <a:xfrm>
          <a:off x="119705" y="76527"/>
          <a:ext cx="2195607" cy="2195607"/>
        </a:xfrm>
        <a:prstGeom prst="ellipse">
          <a:avLst/>
        </a:prstGeom>
        <a:solidFill>
          <a:schemeClr val="accent1">
            <a:lumMod val="40000"/>
            <a:lumOff val="60000"/>
            <a:alpha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s-MX" sz="1900" kern="1200" dirty="0"/>
            <a:t>Matemática</a:t>
          </a:r>
        </a:p>
      </dsp:txBody>
      <dsp:txXfrm>
        <a:off x="426299" y="335437"/>
        <a:ext cx="1265936" cy="1677789"/>
      </dsp:txXfrm>
    </dsp:sp>
    <dsp:sp modelId="{7D5ABF4F-D6E6-6443-8F21-74AE84151913}">
      <dsp:nvSpPr>
        <dsp:cNvPr id="0" name=""/>
        <dsp:cNvSpPr/>
      </dsp:nvSpPr>
      <dsp:spPr>
        <a:xfrm>
          <a:off x="1671431" y="187625"/>
          <a:ext cx="2195607" cy="2195607"/>
        </a:xfrm>
        <a:prstGeom prst="ellipse">
          <a:avLst/>
        </a:prstGeom>
        <a:solidFill>
          <a:schemeClr val="accent4">
            <a:lumMod val="20000"/>
            <a:lumOff val="80000"/>
            <a:alpha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s-MX" sz="1900" kern="1200" dirty="0"/>
            <a:t>Mundo real</a:t>
          </a:r>
        </a:p>
      </dsp:txBody>
      <dsp:txXfrm>
        <a:off x="2294509" y="446534"/>
        <a:ext cx="1265936" cy="16777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A3BEC-D4F5-D94A-B517-8B5BCA5913B0}">
      <dsp:nvSpPr>
        <dsp:cNvPr id="0" name=""/>
        <dsp:cNvSpPr/>
      </dsp:nvSpPr>
      <dsp:spPr>
        <a:xfrm>
          <a:off x="0" y="476983"/>
          <a:ext cx="9113004" cy="604799"/>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018BC6-843F-DF44-BF0A-B3BD390BA64D}">
      <dsp:nvSpPr>
        <dsp:cNvPr id="0" name=""/>
        <dsp:cNvSpPr/>
      </dsp:nvSpPr>
      <dsp:spPr>
        <a:xfrm>
          <a:off x="455650" y="122743"/>
          <a:ext cx="6379102" cy="7084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115" tIns="0" rIns="241115" bIns="0" numCol="1" spcCol="1270" anchor="ctr" anchorCtr="0">
          <a:noAutofit/>
        </a:bodyPr>
        <a:lstStyle/>
        <a:p>
          <a:pPr marL="0" lvl="0" indent="0" algn="l" defTabSz="1066800">
            <a:lnSpc>
              <a:spcPct val="90000"/>
            </a:lnSpc>
            <a:spcBef>
              <a:spcPct val="0"/>
            </a:spcBef>
            <a:spcAft>
              <a:spcPct val="35000"/>
            </a:spcAft>
            <a:buNone/>
          </a:pPr>
          <a:r>
            <a:rPr lang="es-MX" sz="2400" kern="1200" dirty="0"/>
            <a:t>Lineamientos curriculares 1998</a:t>
          </a:r>
        </a:p>
      </dsp:txBody>
      <dsp:txXfrm>
        <a:off x="490235" y="157328"/>
        <a:ext cx="6309932" cy="639310"/>
      </dsp:txXfrm>
    </dsp:sp>
    <dsp:sp modelId="{874FBE48-8B1F-584B-8D58-4344A093D2A8}">
      <dsp:nvSpPr>
        <dsp:cNvPr id="0" name=""/>
        <dsp:cNvSpPr/>
      </dsp:nvSpPr>
      <dsp:spPr>
        <a:xfrm>
          <a:off x="0" y="1565623"/>
          <a:ext cx="9113004" cy="604799"/>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F5FDA1-60C2-8F40-98B0-E3E6B64C829C}">
      <dsp:nvSpPr>
        <dsp:cNvPr id="0" name=""/>
        <dsp:cNvSpPr/>
      </dsp:nvSpPr>
      <dsp:spPr>
        <a:xfrm>
          <a:off x="455650" y="1211383"/>
          <a:ext cx="6379102" cy="7084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115" tIns="0" rIns="241115" bIns="0" numCol="1" spcCol="1270" anchor="ctr" anchorCtr="0">
          <a:noAutofit/>
        </a:bodyPr>
        <a:lstStyle/>
        <a:p>
          <a:pPr marL="0" lvl="0" indent="0" algn="l" defTabSz="1066800">
            <a:lnSpc>
              <a:spcPct val="90000"/>
            </a:lnSpc>
            <a:spcBef>
              <a:spcPct val="0"/>
            </a:spcBef>
            <a:spcAft>
              <a:spcPct val="35000"/>
            </a:spcAft>
            <a:buNone/>
          </a:pPr>
          <a:r>
            <a:rPr lang="es-MX" sz="2400" kern="1200" dirty="0"/>
            <a:t>Estándares Básicos de Competencias 2006</a:t>
          </a:r>
        </a:p>
      </dsp:txBody>
      <dsp:txXfrm>
        <a:off x="490235" y="1245968"/>
        <a:ext cx="6309932" cy="639310"/>
      </dsp:txXfrm>
    </dsp:sp>
    <dsp:sp modelId="{3BAF1637-AA3D-0147-8398-9DDB7339C80A}">
      <dsp:nvSpPr>
        <dsp:cNvPr id="0" name=""/>
        <dsp:cNvSpPr/>
      </dsp:nvSpPr>
      <dsp:spPr>
        <a:xfrm>
          <a:off x="0" y="2654263"/>
          <a:ext cx="9113004" cy="604799"/>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2CE1E1-6404-DF47-B5B4-DC1FA9B36336}">
      <dsp:nvSpPr>
        <dsp:cNvPr id="0" name=""/>
        <dsp:cNvSpPr/>
      </dsp:nvSpPr>
      <dsp:spPr>
        <a:xfrm>
          <a:off x="455650" y="2300023"/>
          <a:ext cx="6379102" cy="7084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115" tIns="0" rIns="241115" bIns="0" numCol="1" spcCol="1270" anchor="ctr" anchorCtr="0">
          <a:noAutofit/>
        </a:bodyPr>
        <a:lstStyle/>
        <a:p>
          <a:pPr marL="0" lvl="0" indent="0" algn="l" defTabSz="1066800">
            <a:lnSpc>
              <a:spcPct val="90000"/>
            </a:lnSpc>
            <a:spcBef>
              <a:spcPct val="0"/>
            </a:spcBef>
            <a:spcAft>
              <a:spcPct val="35000"/>
            </a:spcAft>
            <a:buNone/>
          </a:pPr>
          <a:r>
            <a:rPr lang="es-MX" sz="2400" kern="1200" dirty="0"/>
            <a:t>Derechos Básicos de Aprendizaje 2015</a:t>
          </a:r>
        </a:p>
      </dsp:txBody>
      <dsp:txXfrm>
        <a:off x="490235" y="2334608"/>
        <a:ext cx="6309932"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681560" y="1122363"/>
            <a:ext cx="10089356" cy="2387600"/>
          </a:xfrm>
        </p:spPr>
        <p:txBody>
          <a:bodyPr anchor="b"/>
          <a:lstStyle>
            <a:lvl1pPr algn="ctr">
              <a:defRPr sz="60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681560" y="3602038"/>
            <a:ext cx="1008935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8DB8C9FD-BDD8-C046-BACD-2E8A448B6ECF}" type="datetimeFigureOut">
              <a:rPr lang="es-CO" smtClean="0"/>
              <a:t>2/10/24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D953478-64D4-D64C-8171-EBAD456B6A05}" type="slidenum">
              <a:rPr lang="es-CO" smtClean="0"/>
              <a:t>‹Nº›</a:t>
            </a:fld>
            <a:endParaRPr lang="es-CO"/>
          </a:p>
        </p:txBody>
      </p:sp>
    </p:spTree>
    <p:extLst>
      <p:ext uri="{BB962C8B-B14F-4D97-AF65-F5344CB8AC3E}">
        <p14:creationId xmlns:p14="http://schemas.microsoft.com/office/powerpoint/2010/main" val="4116263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8DB8C9FD-BDD8-C046-BACD-2E8A448B6ECF}" type="datetimeFigureOut">
              <a:rPr lang="es-CO" smtClean="0"/>
              <a:t>2/10/24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D953478-64D4-D64C-8171-EBAD456B6A05}" type="slidenum">
              <a:rPr lang="es-CO" smtClean="0"/>
              <a:t>‹Nº›</a:t>
            </a:fld>
            <a:endParaRPr lang="es-CO"/>
          </a:p>
        </p:txBody>
      </p:sp>
    </p:spTree>
    <p:extLst>
      <p:ext uri="{BB962C8B-B14F-4D97-AF65-F5344CB8AC3E}">
        <p14:creationId xmlns:p14="http://schemas.microsoft.com/office/powerpoint/2010/main" val="3978254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6927" y="365125"/>
            <a:ext cx="2900690" cy="5811838"/>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924858" y="365125"/>
            <a:ext cx="8533914"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8DB8C9FD-BDD8-C046-BACD-2E8A448B6ECF}" type="datetimeFigureOut">
              <a:rPr lang="es-CO" smtClean="0"/>
              <a:t>2/10/24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D953478-64D4-D64C-8171-EBAD456B6A05}" type="slidenum">
              <a:rPr lang="es-CO" smtClean="0"/>
              <a:t>‹Nº›</a:t>
            </a:fld>
            <a:endParaRPr lang="es-CO"/>
          </a:p>
        </p:txBody>
      </p:sp>
    </p:spTree>
    <p:extLst>
      <p:ext uri="{BB962C8B-B14F-4D97-AF65-F5344CB8AC3E}">
        <p14:creationId xmlns:p14="http://schemas.microsoft.com/office/powerpoint/2010/main" val="2176240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8DB8C9FD-BDD8-C046-BACD-2E8A448B6ECF}" type="datetimeFigureOut">
              <a:rPr lang="es-CO" smtClean="0"/>
              <a:t>2/10/24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D953478-64D4-D64C-8171-EBAD456B6A05}" type="slidenum">
              <a:rPr lang="es-CO" smtClean="0"/>
              <a:t>‹Nº›</a:t>
            </a:fld>
            <a:endParaRPr lang="es-CO"/>
          </a:p>
        </p:txBody>
      </p:sp>
    </p:spTree>
    <p:extLst>
      <p:ext uri="{BB962C8B-B14F-4D97-AF65-F5344CB8AC3E}">
        <p14:creationId xmlns:p14="http://schemas.microsoft.com/office/powerpoint/2010/main" val="2962338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17851" y="1709738"/>
            <a:ext cx="11602760" cy="2852737"/>
          </a:xfrm>
        </p:spPr>
        <p:txBody>
          <a:bodyPr anchor="b"/>
          <a:lstStyle>
            <a:lvl1pPr>
              <a:defRPr sz="60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917851" y="4589464"/>
            <a:ext cx="1160276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8DB8C9FD-BDD8-C046-BACD-2E8A448B6ECF}" type="datetimeFigureOut">
              <a:rPr lang="es-CO" smtClean="0"/>
              <a:t>2/10/24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D953478-64D4-D64C-8171-EBAD456B6A05}" type="slidenum">
              <a:rPr lang="es-CO" smtClean="0"/>
              <a:t>‹Nº›</a:t>
            </a:fld>
            <a:endParaRPr lang="es-CO"/>
          </a:p>
        </p:txBody>
      </p:sp>
    </p:spTree>
    <p:extLst>
      <p:ext uri="{BB962C8B-B14F-4D97-AF65-F5344CB8AC3E}">
        <p14:creationId xmlns:p14="http://schemas.microsoft.com/office/powerpoint/2010/main" val="3258294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924858" y="1825625"/>
            <a:ext cx="5717302"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6810315" y="1825625"/>
            <a:ext cx="5717302"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8DB8C9FD-BDD8-C046-BACD-2E8A448B6ECF}" type="datetimeFigureOut">
              <a:rPr lang="es-CO" smtClean="0"/>
              <a:t>2/10/24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D953478-64D4-D64C-8171-EBAD456B6A05}" type="slidenum">
              <a:rPr lang="es-CO" smtClean="0"/>
              <a:t>‹Nº›</a:t>
            </a:fld>
            <a:endParaRPr lang="es-CO"/>
          </a:p>
        </p:txBody>
      </p:sp>
    </p:spTree>
    <p:extLst>
      <p:ext uri="{BB962C8B-B14F-4D97-AF65-F5344CB8AC3E}">
        <p14:creationId xmlns:p14="http://schemas.microsoft.com/office/powerpoint/2010/main" val="1997501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926610" y="365126"/>
            <a:ext cx="11602760" cy="1325563"/>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926610" y="1681163"/>
            <a:ext cx="569102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926610" y="2505075"/>
            <a:ext cx="569102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6810315" y="1681163"/>
            <a:ext cx="571905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6810315" y="2505075"/>
            <a:ext cx="5719054"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8DB8C9FD-BDD8-C046-BACD-2E8A448B6ECF}" type="datetimeFigureOut">
              <a:rPr lang="es-CO" smtClean="0"/>
              <a:t>2/10/24</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1D953478-64D4-D64C-8171-EBAD456B6A05}" type="slidenum">
              <a:rPr lang="es-CO" smtClean="0"/>
              <a:t>‹Nº›</a:t>
            </a:fld>
            <a:endParaRPr lang="es-CO"/>
          </a:p>
        </p:txBody>
      </p:sp>
    </p:spTree>
    <p:extLst>
      <p:ext uri="{BB962C8B-B14F-4D97-AF65-F5344CB8AC3E}">
        <p14:creationId xmlns:p14="http://schemas.microsoft.com/office/powerpoint/2010/main" val="1682716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8DB8C9FD-BDD8-C046-BACD-2E8A448B6ECF}" type="datetimeFigureOut">
              <a:rPr lang="es-CO" smtClean="0"/>
              <a:t>2/10/24</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1D953478-64D4-D64C-8171-EBAD456B6A05}" type="slidenum">
              <a:rPr lang="es-CO" smtClean="0"/>
              <a:t>‹Nº›</a:t>
            </a:fld>
            <a:endParaRPr lang="es-CO"/>
          </a:p>
        </p:txBody>
      </p:sp>
    </p:spTree>
    <p:extLst>
      <p:ext uri="{BB962C8B-B14F-4D97-AF65-F5344CB8AC3E}">
        <p14:creationId xmlns:p14="http://schemas.microsoft.com/office/powerpoint/2010/main" val="4225032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B8C9FD-BDD8-C046-BACD-2E8A448B6ECF}" type="datetimeFigureOut">
              <a:rPr lang="es-CO" smtClean="0"/>
              <a:t>2/10/24</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1D953478-64D4-D64C-8171-EBAD456B6A05}" type="slidenum">
              <a:rPr lang="es-CO" smtClean="0"/>
              <a:t>‹Nº›</a:t>
            </a:fld>
            <a:endParaRPr lang="es-CO"/>
          </a:p>
        </p:txBody>
      </p:sp>
    </p:spTree>
    <p:extLst>
      <p:ext uri="{BB962C8B-B14F-4D97-AF65-F5344CB8AC3E}">
        <p14:creationId xmlns:p14="http://schemas.microsoft.com/office/powerpoint/2010/main" val="5229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26610" y="457200"/>
            <a:ext cx="4338773" cy="1600200"/>
          </a:xfrm>
        </p:spPr>
        <p:txBody>
          <a:bodyPr anchor="b"/>
          <a:lstStyle>
            <a:lvl1pPr>
              <a:defRPr sz="3200"/>
            </a:lvl1pPr>
          </a:lstStyle>
          <a:p>
            <a:r>
              <a:rPr lang="es-MX"/>
              <a:t>Haz clic para modificar el estilo de título del patrón</a:t>
            </a:r>
            <a:endParaRPr lang="en-US" dirty="0"/>
          </a:p>
        </p:txBody>
      </p:sp>
      <p:sp>
        <p:nvSpPr>
          <p:cNvPr id="3" name="Content Placeholder 2"/>
          <p:cNvSpPr>
            <a:spLocks noGrp="1"/>
          </p:cNvSpPr>
          <p:nvPr>
            <p:ph idx="1"/>
          </p:nvPr>
        </p:nvSpPr>
        <p:spPr>
          <a:xfrm>
            <a:off x="5719054" y="987426"/>
            <a:ext cx="681031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926610" y="2057400"/>
            <a:ext cx="43387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8DB8C9FD-BDD8-C046-BACD-2E8A448B6ECF}" type="datetimeFigureOut">
              <a:rPr lang="es-CO" smtClean="0"/>
              <a:t>2/10/24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D953478-64D4-D64C-8171-EBAD456B6A05}" type="slidenum">
              <a:rPr lang="es-CO" smtClean="0"/>
              <a:t>‹Nº›</a:t>
            </a:fld>
            <a:endParaRPr lang="es-CO"/>
          </a:p>
        </p:txBody>
      </p:sp>
    </p:spTree>
    <p:extLst>
      <p:ext uri="{BB962C8B-B14F-4D97-AF65-F5344CB8AC3E}">
        <p14:creationId xmlns:p14="http://schemas.microsoft.com/office/powerpoint/2010/main" val="465987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26610" y="457200"/>
            <a:ext cx="4338773" cy="1600200"/>
          </a:xfrm>
        </p:spPr>
        <p:txBody>
          <a:bodyPr anchor="b"/>
          <a:lstStyle>
            <a:lvl1pPr>
              <a:defRPr sz="32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5719054" y="987426"/>
            <a:ext cx="6810315"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926610" y="2057400"/>
            <a:ext cx="43387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8DB8C9FD-BDD8-C046-BACD-2E8A448B6ECF}" type="datetimeFigureOut">
              <a:rPr lang="es-CO" smtClean="0"/>
              <a:t>2/10/24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D953478-64D4-D64C-8171-EBAD456B6A05}" type="slidenum">
              <a:rPr lang="es-CO" smtClean="0"/>
              <a:t>‹Nº›</a:t>
            </a:fld>
            <a:endParaRPr lang="es-CO"/>
          </a:p>
        </p:txBody>
      </p:sp>
    </p:spTree>
    <p:extLst>
      <p:ext uri="{BB962C8B-B14F-4D97-AF65-F5344CB8AC3E}">
        <p14:creationId xmlns:p14="http://schemas.microsoft.com/office/powerpoint/2010/main" val="3064655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4858" y="365126"/>
            <a:ext cx="1160276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24858" y="1825625"/>
            <a:ext cx="1160276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24858" y="6356351"/>
            <a:ext cx="3026807"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DB8C9FD-BDD8-C046-BACD-2E8A448B6ECF}" type="datetimeFigureOut">
              <a:rPr lang="es-CO" smtClean="0"/>
              <a:t>2/10/24</a:t>
            </a:fld>
            <a:endParaRPr lang="es-CO"/>
          </a:p>
        </p:txBody>
      </p:sp>
      <p:sp>
        <p:nvSpPr>
          <p:cNvPr id="5" name="Footer Placeholder 4"/>
          <p:cNvSpPr>
            <a:spLocks noGrp="1"/>
          </p:cNvSpPr>
          <p:nvPr>
            <p:ph type="ftr" sz="quarter" idx="3"/>
          </p:nvPr>
        </p:nvSpPr>
        <p:spPr>
          <a:xfrm>
            <a:off x="4456133" y="6356351"/>
            <a:ext cx="454021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O"/>
          </a:p>
        </p:txBody>
      </p:sp>
      <p:sp>
        <p:nvSpPr>
          <p:cNvPr id="6" name="Slide Number Placeholder 5"/>
          <p:cNvSpPr>
            <a:spLocks noGrp="1"/>
          </p:cNvSpPr>
          <p:nvPr>
            <p:ph type="sldNum" sz="quarter" idx="4"/>
          </p:nvPr>
        </p:nvSpPr>
        <p:spPr>
          <a:xfrm>
            <a:off x="9500810" y="6356351"/>
            <a:ext cx="3026807"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D953478-64D4-D64C-8171-EBAD456B6A05}" type="slidenum">
              <a:rPr lang="es-CO" smtClean="0"/>
              <a:t>‹Nº›</a:t>
            </a:fld>
            <a:endParaRPr lang="es-CO"/>
          </a:p>
        </p:txBody>
      </p:sp>
    </p:spTree>
    <p:extLst>
      <p:ext uri="{BB962C8B-B14F-4D97-AF65-F5344CB8AC3E}">
        <p14:creationId xmlns:p14="http://schemas.microsoft.com/office/powerpoint/2010/main" val="2991806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14.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15.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hyperlink" Target="https://doi.org/10.3390/educsci11110747"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hyperlink" Target="https://doi.org/10.33902/JPR.202317062" TargetMode="External"/><Relationship Id="rId2" Type="http://schemas.openxmlformats.org/officeDocument/2006/relationships/image" Target="../media/image1.jpeg"/><Relationship Id="rId16" Type="http://schemas.openxmlformats.org/officeDocument/2006/relationships/hyperlink" Target="https://doi.org/10.14686/buefad.1299706" TargetMode="External"/><Relationship Id="rId20" Type="http://schemas.openxmlformats.org/officeDocument/2006/relationships/hyperlink" Target="https://doi.org/10.3390/educsci13070721" TargetMode="Externa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hyperlink" Target="https://doi.org/10.33902/JPR.202217094" TargetMode="External"/><Relationship Id="rId10" Type="http://schemas.openxmlformats.org/officeDocument/2006/relationships/image" Target="../media/image9.jpeg"/><Relationship Id="rId19" Type="http://schemas.openxmlformats.org/officeDocument/2006/relationships/hyperlink" Target="https://doi.org/10.3390/educsci12010002" TargetMode="External"/><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hyperlink" Target="https://doi.org/10.29333/ejmste/12007"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diagramColors" Target="../diagrams/colors1.xml"/><Relationship Id="rId2" Type="http://schemas.openxmlformats.org/officeDocument/2006/relationships/image" Target="../media/image1.jpeg"/><Relationship Id="rId16" Type="http://schemas.openxmlformats.org/officeDocument/2006/relationships/diagramQuickStyle" Target="../diagrams/quickStyle1.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diagramLayout" Target="../diagrams/layout1.xml"/><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diagramColors" Target="../diagrams/colors2.xml"/><Relationship Id="rId2" Type="http://schemas.openxmlformats.org/officeDocument/2006/relationships/image" Target="../media/image1.jpeg"/><Relationship Id="rId16" Type="http://schemas.openxmlformats.org/officeDocument/2006/relationships/diagramQuickStyle" Target="../diagrams/quickStyle2.xml"/><Relationship Id="rId20"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diagramLayout" Target="../diagrams/layout2.xml"/><Relationship Id="rId10" Type="http://schemas.openxmlformats.org/officeDocument/2006/relationships/image" Target="../media/image9.jpeg"/><Relationship Id="rId19"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diagramColors" Target="../diagrams/colors3.xml"/><Relationship Id="rId2" Type="http://schemas.openxmlformats.org/officeDocument/2006/relationships/image" Target="../media/image1.jpeg"/><Relationship Id="rId16" Type="http://schemas.openxmlformats.org/officeDocument/2006/relationships/diagramQuickStyle" Target="../diagrams/quickStyle3.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diagramLayout" Target="../diagrams/layout3.xml"/><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7.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a:extLst>
              <a:ext uri="{FF2B5EF4-FFF2-40B4-BE49-F238E27FC236}">
                <a16:creationId xmlns:a16="http://schemas.microsoft.com/office/drawing/2014/main" id="{94C2C662-8D3B-7694-AEE6-CA06861CAAF5}"/>
              </a:ext>
            </a:extLst>
          </p:cNvPr>
          <p:cNvGrpSpPr/>
          <p:nvPr/>
        </p:nvGrpSpPr>
        <p:grpSpPr>
          <a:xfrm>
            <a:off x="192152" y="6040970"/>
            <a:ext cx="13068170" cy="817030"/>
            <a:chOff x="110307" y="2741546"/>
            <a:chExt cx="13068170" cy="817030"/>
          </a:xfrm>
        </p:grpSpPr>
        <p:pic>
          <p:nvPicPr>
            <p:cNvPr id="7" name="Picture 6" descr="BIENESTAR UNIVERSITARIO">
              <a:extLst>
                <a:ext uri="{FF2B5EF4-FFF2-40B4-BE49-F238E27FC236}">
                  <a16:creationId xmlns:a16="http://schemas.microsoft.com/office/drawing/2014/main" id="{E6BB0A6D-1262-40F4-7F77-DAAFAD92A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07" y="2792352"/>
              <a:ext cx="2025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estión Jurídica UNICAUCA">
              <a:extLst>
                <a:ext uri="{FF2B5EF4-FFF2-40B4-BE49-F238E27FC236}">
                  <a16:creationId xmlns:a16="http://schemas.microsoft.com/office/drawing/2014/main" id="{B4A3F34C-5D02-9B1C-53F2-E3E5155DDA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4418" y="2741546"/>
              <a:ext cx="1529552"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dad de Cartagena - Asociación Colombiana de Endodoncia">
              <a:extLst>
                <a:ext uri="{FF2B5EF4-FFF2-40B4-BE49-F238E27FC236}">
                  <a16:creationId xmlns:a16="http://schemas.microsoft.com/office/drawing/2014/main" id="{B48A937A-B226-7307-430E-1BA6385875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9766" y="2792352"/>
              <a:ext cx="123465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nvestigación - UCundinamarca">
              <a:extLst>
                <a:ext uri="{FF2B5EF4-FFF2-40B4-BE49-F238E27FC236}">
                  <a16:creationId xmlns:a16="http://schemas.microsoft.com/office/drawing/2014/main" id="{0AB1E3A7-DF08-206E-71C3-4A8DE2C384D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25" r="25102"/>
            <a:stretch/>
          </p:blipFill>
          <p:spPr bwMode="auto">
            <a:xfrm>
              <a:off x="4885053" y="2831546"/>
              <a:ext cx="1059856"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descr="Gráfico, Logotipo, Gráfico de proyección solar&#10;&#10;Descripción generada automáticamente">
              <a:extLst>
                <a:ext uri="{FF2B5EF4-FFF2-40B4-BE49-F238E27FC236}">
                  <a16:creationId xmlns:a16="http://schemas.microsoft.com/office/drawing/2014/main" id="{D5ADDCAE-1F9B-09FA-0FA3-275F2866CD2A}"/>
                </a:ext>
              </a:extLst>
            </p:cNvPr>
            <p:cNvPicPr>
              <a:picLocks noChangeAspect="1"/>
            </p:cNvPicPr>
            <p:nvPr/>
          </p:nvPicPr>
          <p:blipFill>
            <a:blip r:embed="rId6"/>
            <a:stretch>
              <a:fillRect/>
            </a:stretch>
          </p:blipFill>
          <p:spPr>
            <a:xfrm>
              <a:off x="5951501" y="2741546"/>
              <a:ext cx="612000" cy="720000"/>
            </a:xfrm>
            <a:prstGeom prst="rect">
              <a:avLst/>
            </a:prstGeom>
          </p:spPr>
        </p:pic>
        <p:pic>
          <p:nvPicPr>
            <p:cNvPr id="12" name="Imagen 11" descr="Texto&#10;&#10;Descripción generada automáticamente con confianza media">
              <a:extLst>
                <a:ext uri="{FF2B5EF4-FFF2-40B4-BE49-F238E27FC236}">
                  <a16:creationId xmlns:a16="http://schemas.microsoft.com/office/drawing/2014/main" id="{E2DC18C4-0667-B141-DB6E-A6535C73332D}"/>
                </a:ext>
              </a:extLst>
            </p:cNvPr>
            <p:cNvPicPr>
              <a:picLocks noChangeAspect="1"/>
            </p:cNvPicPr>
            <p:nvPr/>
          </p:nvPicPr>
          <p:blipFill>
            <a:blip r:embed="rId7"/>
            <a:stretch>
              <a:fillRect/>
            </a:stretch>
          </p:blipFill>
          <p:spPr>
            <a:xfrm>
              <a:off x="6615544" y="2741546"/>
              <a:ext cx="1560000" cy="720000"/>
            </a:xfrm>
            <a:prstGeom prst="rect">
              <a:avLst/>
            </a:prstGeom>
          </p:spPr>
        </p:pic>
        <p:pic>
          <p:nvPicPr>
            <p:cNvPr id="13" name="Imagen 12" descr="Icono&#10;&#10;Descripción generada automáticamente con confianza baja">
              <a:extLst>
                <a:ext uri="{FF2B5EF4-FFF2-40B4-BE49-F238E27FC236}">
                  <a16:creationId xmlns:a16="http://schemas.microsoft.com/office/drawing/2014/main" id="{941321C1-AEB0-639C-DC06-F196036D5F7D}"/>
                </a:ext>
              </a:extLst>
            </p:cNvPr>
            <p:cNvPicPr>
              <a:picLocks noChangeAspect="1"/>
            </p:cNvPicPr>
            <p:nvPr/>
          </p:nvPicPr>
          <p:blipFill>
            <a:blip r:embed="rId8"/>
            <a:stretch>
              <a:fillRect/>
            </a:stretch>
          </p:blipFill>
          <p:spPr>
            <a:xfrm>
              <a:off x="8227587" y="2807441"/>
              <a:ext cx="610466" cy="630000"/>
            </a:xfrm>
            <a:prstGeom prst="rect">
              <a:avLst/>
            </a:prstGeom>
          </p:spPr>
        </p:pic>
        <p:pic>
          <p:nvPicPr>
            <p:cNvPr id="14" name="Imagen 13" descr="Imagen que contiene Diagrama&#10;&#10;Descripción generada automáticamente">
              <a:extLst>
                <a:ext uri="{FF2B5EF4-FFF2-40B4-BE49-F238E27FC236}">
                  <a16:creationId xmlns:a16="http://schemas.microsoft.com/office/drawing/2014/main" id="{9ADEE048-E3C4-75A6-51F5-FE70983EBB5F}"/>
                </a:ext>
              </a:extLst>
            </p:cNvPr>
            <p:cNvPicPr>
              <a:picLocks noChangeAspect="1"/>
            </p:cNvPicPr>
            <p:nvPr/>
          </p:nvPicPr>
          <p:blipFill>
            <a:blip r:embed="rId9"/>
            <a:stretch>
              <a:fillRect/>
            </a:stretch>
          </p:blipFill>
          <p:spPr>
            <a:xfrm>
              <a:off x="8893931" y="2807441"/>
              <a:ext cx="1024764" cy="654105"/>
            </a:xfrm>
            <a:prstGeom prst="rect">
              <a:avLst/>
            </a:prstGeom>
          </p:spPr>
        </p:pic>
        <p:pic>
          <p:nvPicPr>
            <p:cNvPr id="15" name="Imagen 14" descr="Interfaz de usuario gráfica, Aplicación, Word&#10;&#10;Descripción generada automáticamente">
              <a:extLst>
                <a:ext uri="{FF2B5EF4-FFF2-40B4-BE49-F238E27FC236}">
                  <a16:creationId xmlns:a16="http://schemas.microsoft.com/office/drawing/2014/main" id="{F6B8A79A-DE73-F905-39EA-7108CBBF70B1}"/>
                </a:ext>
              </a:extLst>
            </p:cNvPr>
            <p:cNvPicPr>
              <a:picLocks noChangeAspect="1"/>
            </p:cNvPicPr>
            <p:nvPr/>
          </p:nvPicPr>
          <p:blipFill>
            <a:blip r:embed="rId10"/>
            <a:stretch>
              <a:fillRect/>
            </a:stretch>
          </p:blipFill>
          <p:spPr>
            <a:xfrm>
              <a:off x="9966903" y="2779271"/>
              <a:ext cx="2347552" cy="733610"/>
            </a:xfrm>
            <a:prstGeom prst="rect">
              <a:avLst/>
            </a:prstGeom>
          </p:spPr>
        </p:pic>
        <p:pic>
          <p:nvPicPr>
            <p:cNvPr id="17" name="Imagen 16">
              <a:extLst>
                <a:ext uri="{FF2B5EF4-FFF2-40B4-BE49-F238E27FC236}">
                  <a16:creationId xmlns:a16="http://schemas.microsoft.com/office/drawing/2014/main" id="{862FC6C4-B492-2986-6D59-CAB6C7EB1506}"/>
                </a:ext>
              </a:extLst>
            </p:cNvPr>
            <p:cNvPicPr>
              <a:picLocks noChangeAspect="1"/>
            </p:cNvPicPr>
            <p:nvPr/>
          </p:nvPicPr>
          <p:blipFill>
            <a:blip r:embed="rId11"/>
            <a:stretch>
              <a:fillRect/>
            </a:stretch>
          </p:blipFill>
          <p:spPr>
            <a:xfrm>
              <a:off x="12241455" y="2779271"/>
              <a:ext cx="937022" cy="779305"/>
            </a:xfrm>
            <a:prstGeom prst="rect">
              <a:avLst/>
            </a:prstGeom>
          </p:spPr>
        </p:pic>
      </p:grpSp>
      <p:pic>
        <p:nvPicPr>
          <p:cNvPr id="3" name="Imagen 2" descr="Imagen que contiene Gráfico&#10;&#10;Descripción generada automáticamente">
            <a:extLst>
              <a:ext uri="{FF2B5EF4-FFF2-40B4-BE49-F238E27FC236}">
                <a16:creationId xmlns:a16="http://schemas.microsoft.com/office/drawing/2014/main" id="{1DC2A94B-A393-AB47-28F6-651A1839FAE1}"/>
              </a:ext>
            </a:extLst>
          </p:cNvPr>
          <p:cNvPicPr>
            <a:picLocks noChangeAspect="1"/>
          </p:cNvPicPr>
          <p:nvPr/>
        </p:nvPicPr>
        <p:blipFill>
          <a:blip r:embed="rId12"/>
          <a:stretch>
            <a:fillRect/>
          </a:stretch>
        </p:blipFill>
        <p:spPr>
          <a:xfrm>
            <a:off x="1606085" y="226224"/>
            <a:ext cx="1440000" cy="1440000"/>
          </a:xfrm>
          <a:prstGeom prst="rect">
            <a:avLst/>
          </a:prstGeom>
        </p:spPr>
      </p:pic>
      <p:pic>
        <p:nvPicPr>
          <p:cNvPr id="5" name="Imagen 4" descr="Logotipo&#10;&#10;Descripción generada automáticamente">
            <a:extLst>
              <a:ext uri="{FF2B5EF4-FFF2-40B4-BE49-F238E27FC236}">
                <a16:creationId xmlns:a16="http://schemas.microsoft.com/office/drawing/2014/main" id="{2E8DFACC-F345-8915-60E5-F3CD222E9FF6}"/>
              </a:ext>
            </a:extLst>
          </p:cNvPr>
          <p:cNvPicPr>
            <a:picLocks noChangeAspect="1"/>
          </p:cNvPicPr>
          <p:nvPr/>
        </p:nvPicPr>
        <p:blipFill>
          <a:blip r:embed="rId13"/>
          <a:stretch>
            <a:fillRect/>
          </a:stretch>
        </p:blipFill>
        <p:spPr>
          <a:xfrm>
            <a:off x="75081" y="226224"/>
            <a:ext cx="1531004" cy="1440000"/>
          </a:xfrm>
          <a:prstGeom prst="rect">
            <a:avLst/>
          </a:prstGeom>
        </p:spPr>
      </p:pic>
      <p:sp>
        <p:nvSpPr>
          <p:cNvPr id="2" name="Título 1">
            <a:extLst>
              <a:ext uri="{FF2B5EF4-FFF2-40B4-BE49-F238E27FC236}">
                <a16:creationId xmlns:a16="http://schemas.microsoft.com/office/drawing/2014/main" id="{DCC62A1A-C8BC-0ACA-E775-C4C58A08EBE4}"/>
              </a:ext>
            </a:extLst>
          </p:cNvPr>
          <p:cNvSpPr>
            <a:spLocks noGrp="1"/>
          </p:cNvSpPr>
          <p:nvPr>
            <p:ph type="title"/>
          </p:nvPr>
        </p:nvSpPr>
        <p:spPr/>
        <p:txBody>
          <a:bodyPr>
            <a:normAutofit/>
          </a:bodyPr>
          <a:lstStyle/>
          <a:p>
            <a:pPr algn="ctr"/>
            <a:br>
              <a:rPr lang="es-CO" sz="2800" b="1" kern="100" dirty="0">
                <a:effectLst/>
                <a:latin typeface="Arial" panose="020B0604020202020204" pitchFamily="34" charset="0"/>
                <a:ea typeface="Aptos" panose="020B0004020202020204" pitchFamily="34" charset="0"/>
                <a:cs typeface="Times New Roman" panose="02020603050405020304" pitchFamily="18" charset="0"/>
              </a:rPr>
            </a:br>
            <a:br>
              <a:rPr lang="es-CO" sz="2800" b="1" kern="100" dirty="0">
                <a:effectLst/>
                <a:latin typeface="Arial" panose="020B0604020202020204" pitchFamily="34" charset="0"/>
                <a:ea typeface="Aptos" panose="020B0004020202020204" pitchFamily="34" charset="0"/>
                <a:cs typeface="Times New Roman" panose="02020603050405020304" pitchFamily="18" charset="0"/>
              </a:rPr>
            </a:br>
            <a:r>
              <a:rPr lang="es-CO" sz="2800" b="1" kern="100" dirty="0">
                <a:effectLst/>
                <a:latin typeface="Arial" panose="020B0604020202020204" pitchFamily="34" charset="0"/>
                <a:ea typeface="Aptos" panose="020B0004020202020204" pitchFamily="34" charset="0"/>
                <a:cs typeface="Times New Roman" panose="02020603050405020304" pitchFamily="18" charset="0"/>
              </a:rPr>
              <a:t>LA MODELACIÓN MATEMÁTICA EN LA PLANEACIÓN CURRICULAR DEL DOCENTE DE EDUCACIÓN BÁSICA PRIMARIA</a:t>
            </a:r>
            <a:br>
              <a:rPr lang="es-CO" sz="1800" kern="100" dirty="0">
                <a:effectLst/>
                <a:latin typeface="Aptos" panose="020B0004020202020204" pitchFamily="34" charset="0"/>
                <a:ea typeface="Aptos" panose="020B0004020202020204" pitchFamily="34" charset="0"/>
                <a:cs typeface="Times New Roman" panose="02020603050405020304" pitchFamily="18" charset="0"/>
              </a:rPr>
            </a:br>
            <a:endParaRPr lang="es-CO" dirty="0"/>
          </a:p>
        </p:txBody>
      </p:sp>
      <p:sp>
        <p:nvSpPr>
          <p:cNvPr id="6" name="Marcador de texto 5">
            <a:extLst>
              <a:ext uri="{FF2B5EF4-FFF2-40B4-BE49-F238E27FC236}">
                <a16:creationId xmlns:a16="http://schemas.microsoft.com/office/drawing/2014/main" id="{C839700F-6ED1-0847-E880-746B187E1458}"/>
              </a:ext>
            </a:extLst>
          </p:cNvPr>
          <p:cNvSpPr>
            <a:spLocks noGrp="1"/>
          </p:cNvSpPr>
          <p:nvPr>
            <p:ph type="body" idx="1"/>
          </p:nvPr>
        </p:nvSpPr>
        <p:spPr/>
        <p:txBody>
          <a:bodyPr/>
          <a:lstStyle/>
          <a:p>
            <a:r>
              <a:rPr lang="es-ES_tradnl" dirty="0"/>
              <a:t>Tesista:     Miryan Patricia Villegas Hernández</a:t>
            </a:r>
          </a:p>
          <a:p>
            <a:r>
              <a:rPr lang="es-ES_tradnl" dirty="0"/>
              <a:t>Director:   José Arturo Molina Bravo</a:t>
            </a:r>
          </a:p>
          <a:p>
            <a:pPr algn="r"/>
            <a:r>
              <a:rPr lang="es-ES_tradnl" dirty="0"/>
              <a:t>Popayán, Octubre 2024</a:t>
            </a:r>
          </a:p>
        </p:txBody>
      </p:sp>
    </p:spTree>
    <p:extLst>
      <p:ext uri="{BB962C8B-B14F-4D97-AF65-F5344CB8AC3E}">
        <p14:creationId xmlns:p14="http://schemas.microsoft.com/office/powerpoint/2010/main" val="4215219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42880-24A1-C65E-6327-2358E03A474A}"/>
            </a:ext>
          </a:extLst>
        </p:cNvPr>
        <p:cNvGrpSpPr/>
        <p:nvPr/>
      </p:nvGrpSpPr>
      <p:grpSpPr>
        <a:xfrm>
          <a:off x="0" y="0"/>
          <a:ext cx="0" cy="0"/>
          <a:chOff x="0" y="0"/>
          <a:chExt cx="0" cy="0"/>
        </a:xfrm>
      </p:grpSpPr>
      <p:grpSp>
        <p:nvGrpSpPr>
          <p:cNvPr id="18" name="Grupo 17">
            <a:extLst>
              <a:ext uri="{FF2B5EF4-FFF2-40B4-BE49-F238E27FC236}">
                <a16:creationId xmlns:a16="http://schemas.microsoft.com/office/drawing/2014/main" id="{D1DE908A-DA64-5553-0673-32D07320B92F}"/>
              </a:ext>
            </a:extLst>
          </p:cNvPr>
          <p:cNvGrpSpPr/>
          <p:nvPr/>
        </p:nvGrpSpPr>
        <p:grpSpPr>
          <a:xfrm>
            <a:off x="192152" y="6040970"/>
            <a:ext cx="13068170" cy="817030"/>
            <a:chOff x="110307" y="2741546"/>
            <a:chExt cx="13068170" cy="817030"/>
          </a:xfrm>
        </p:grpSpPr>
        <p:pic>
          <p:nvPicPr>
            <p:cNvPr id="7" name="Picture 6" descr="BIENESTAR UNIVERSITARIO">
              <a:extLst>
                <a:ext uri="{FF2B5EF4-FFF2-40B4-BE49-F238E27FC236}">
                  <a16:creationId xmlns:a16="http://schemas.microsoft.com/office/drawing/2014/main" id="{20F3BFCD-0DA6-D6F4-3EE5-5E482C6F47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07" y="2792352"/>
              <a:ext cx="2025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estión Jurídica UNICAUCA">
              <a:extLst>
                <a:ext uri="{FF2B5EF4-FFF2-40B4-BE49-F238E27FC236}">
                  <a16:creationId xmlns:a16="http://schemas.microsoft.com/office/drawing/2014/main" id="{3A094D33-FB6F-962A-CF3E-79563E4E5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4418" y="2741546"/>
              <a:ext cx="1529552"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dad de Cartagena - Asociación Colombiana de Endodoncia">
              <a:extLst>
                <a:ext uri="{FF2B5EF4-FFF2-40B4-BE49-F238E27FC236}">
                  <a16:creationId xmlns:a16="http://schemas.microsoft.com/office/drawing/2014/main" id="{2AD328DD-C49D-C196-4A06-2C8CBDBA04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9766" y="2792352"/>
              <a:ext cx="123465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nvestigación - UCundinamarca">
              <a:extLst>
                <a:ext uri="{FF2B5EF4-FFF2-40B4-BE49-F238E27FC236}">
                  <a16:creationId xmlns:a16="http://schemas.microsoft.com/office/drawing/2014/main" id="{EE52D2FC-78AD-9EC2-B764-B7BDF9F8600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25" r="25102"/>
            <a:stretch/>
          </p:blipFill>
          <p:spPr bwMode="auto">
            <a:xfrm>
              <a:off x="4885053" y="2831546"/>
              <a:ext cx="1059856"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descr="Gráfico, Logotipo, Gráfico de proyección solar&#10;&#10;Descripción generada automáticamente">
              <a:extLst>
                <a:ext uri="{FF2B5EF4-FFF2-40B4-BE49-F238E27FC236}">
                  <a16:creationId xmlns:a16="http://schemas.microsoft.com/office/drawing/2014/main" id="{820387B5-BA20-C960-45CF-43A453A8CAD1}"/>
                </a:ext>
              </a:extLst>
            </p:cNvPr>
            <p:cNvPicPr>
              <a:picLocks noChangeAspect="1"/>
            </p:cNvPicPr>
            <p:nvPr/>
          </p:nvPicPr>
          <p:blipFill>
            <a:blip r:embed="rId6"/>
            <a:stretch>
              <a:fillRect/>
            </a:stretch>
          </p:blipFill>
          <p:spPr>
            <a:xfrm>
              <a:off x="5951501" y="2741546"/>
              <a:ext cx="612000" cy="720000"/>
            </a:xfrm>
            <a:prstGeom prst="rect">
              <a:avLst/>
            </a:prstGeom>
          </p:spPr>
        </p:pic>
        <p:pic>
          <p:nvPicPr>
            <p:cNvPr id="12" name="Imagen 11" descr="Texto&#10;&#10;Descripción generada automáticamente con confianza media">
              <a:extLst>
                <a:ext uri="{FF2B5EF4-FFF2-40B4-BE49-F238E27FC236}">
                  <a16:creationId xmlns:a16="http://schemas.microsoft.com/office/drawing/2014/main" id="{EA1B0FAE-AA69-85FA-F305-12C7065ACB67}"/>
                </a:ext>
              </a:extLst>
            </p:cNvPr>
            <p:cNvPicPr>
              <a:picLocks noChangeAspect="1"/>
            </p:cNvPicPr>
            <p:nvPr/>
          </p:nvPicPr>
          <p:blipFill>
            <a:blip r:embed="rId7"/>
            <a:stretch>
              <a:fillRect/>
            </a:stretch>
          </p:blipFill>
          <p:spPr>
            <a:xfrm>
              <a:off x="6615544" y="2741546"/>
              <a:ext cx="1560000" cy="720000"/>
            </a:xfrm>
            <a:prstGeom prst="rect">
              <a:avLst/>
            </a:prstGeom>
          </p:spPr>
        </p:pic>
        <p:pic>
          <p:nvPicPr>
            <p:cNvPr id="13" name="Imagen 12" descr="Icono&#10;&#10;Descripción generada automáticamente con confianza baja">
              <a:extLst>
                <a:ext uri="{FF2B5EF4-FFF2-40B4-BE49-F238E27FC236}">
                  <a16:creationId xmlns:a16="http://schemas.microsoft.com/office/drawing/2014/main" id="{72910700-BFAA-E1FE-E965-AE358B9512B3}"/>
                </a:ext>
              </a:extLst>
            </p:cNvPr>
            <p:cNvPicPr>
              <a:picLocks noChangeAspect="1"/>
            </p:cNvPicPr>
            <p:nvPr/>
          </p:nvPicPr>
          <p:blipFill>
            <a:blip r:embed="rId8"/>
            <a:stretch>
              <a:fillRect/>
            </a:stretch>
          </p:blipFill>
          <p:spPr>
            <a:xfrm>
              <a:off x="8227587" y="2807441"/>
              <a:ext cx="610466" cy="630000"/>
            </a:xfrm>
            <a:prstGeom prst="rect">
              <a:avLst/>
            </a:prstGeom>
          </p:spPr>
        </p:pic>
        <p:pic>
          <p:nvPicPr>
            <p:cNvPr id="14" name="Imagen 13" descr="Imagen que contiene Diagrama&#10;&#10;Descripción generada automáticamente">
              <a:extLst>
                <a:ext uri="{FF2B5EF4-FFF2-40B4-BE49-F238E27FC236}">
                  <a16:creationId xmlns:a16="http://schemas.microsoft.com/office/drawing/2014/main" id="{1F4F27C8-2957-7011-46CB-63F872B628DB}"/>
                </a:ext>
              </a:extLst>
            </p:cNvPr>
            <p:cNvPicPr>
              <a:picLocks noChangeAspect="1"/>
            </p:cNvPicPr>
            <p:nvPr/>
          </p:nvPicPr>
          <p:blipFill>
            <a:blip r:embed="rId9"/>
            <a:stretch>
              <a:fillRect/>
            </a:stretch>
          </p:blipFill>
          <p:spPr>
            <a:xfrm>
              <a:off x="8893931" y="2807441"/>
              <a:ext cx="1024764" cy="654105"/>
            </a:xfrm>
            <a:prstGeom prst="rect">
              <a:avLst/>
            </a:prstGeom>
          </p:spPr>
        </p:pic>
        <p:pic>
          <p:nvPicPr>
            <p:cNvPr id="15" name="Imagen 14" descr="Interfaz de usuario gráfica, Aplicación, Word&#10;&#10;Descripción generada automáticamente">
              <a:extLst>
                <a:ext uri="{FF2B5EF4-FFF2-40B4-BE49-F238E27FC236}">
                  <a16:creationId xmlns:a16="http://schemas.microsoft.com/office/drawing/2014/main" id="{F475C539-368B-BF3A-707A-AC1EB3177EB1}"/>
                </a:ext>
              </a:extLst>
            </p:cNvPr>
            <p:cNvPicPr>
              <a:picLocks noChangeAspect="1"/>
            </p:cNvPicPr>
            <p:nvPr/>
          </p:nvPicPr>
          <p:blipFill>
            <a:blip r:embed="rId10"/>
            <a:stretch>
              <a:fillRect/>
            </a:stretch>
          </p:blipFill>
          <p:spPr>
            <a:xfrm>
              <a:off x="9966903" y="2779271"/>
              <a:ext cx="2347552" cy="733610"/>
            </a:xfrm>
            <a:prstGeom prst="rect">
              <a:avLst/>
            </a:prstGeom>
          </p:spPr>
        </p:pic>
        <p:pic>
          <p:nvPicPr>
            <p:cNvPr id="17" name="Imagen 16">
              <a:extLst>
                <a:ext uri="{FF2B5EF4-FFF2-40B4-BE49-F238E27FC236}">
                  <a16:creationId xmlns:a16="http://schemas.microsoft.com/office/drawing/2014/main" id="{C67746EA-2E18-77CE-2D18-72A7477119E7}"/>
                </a:ext>
              </a:extLst>
            </p:cNvPr>
            <p:cNvPicPr>
              <a:picLocks noChangeAspect="1"/>
            </p:cNvPicPr>
            <p:nvPr/>
          </p:nvPicPr>
          <p:blipFill>
            <a:blip r:embed="rId11"/>
            <a:stretch>
              <a:fillRect/>
            </a:stretch>
          </p:blipFill>
          <p:spPr>
            <a:xfrm>
              <a:off x="12241455" y="2779271"/>
              <a:ext cx="937022" cy="779305"/>
            </a:xfrm>
            <a:prstGeom prst="rect">
              <a:avLst/>
            </a:prstGeom>
          </p:spPr>
        </p:pic>
      </p:grpSp>
      <p:pic>
        <p:nvPicPr>
          <p:cNvPr id="3" name="Imagen 2" descr="Imagen que contiene Gráfico&#10;&#10;Descripción generada automáticamente">
            <a:extLst>
              <a:ext uri="{FF2B5EF4-FFF2-40B4-BE49-F238E27FC236}">
                <a16:creationId xmlns:a16="http://schemas.microsoft.com/office/drawing/2014/main" id="{06D97265-3B04-784E-83F0-088C35714E82}"/>
              </a:ext>
            </a:extLst>
          </p:cNvPr>
          <p:cNvPicPr>
            <a:picLocks noChangeAspect="1"/>
          </p:cNvPicPr>
          <p:nvPr/>
        </p:nvPicPr>
        <p:blipFill>
          <a:blip r:embed="rId12"/>
          <a:stretch>
            <a:fillRect/>
          </a:stretch>
        </p:blipFill>
        <p:spPr>
          <a:xfrm>
            <a:off x="1651586" y="184013"/>
            <a:ext cx="1440000" cy="1440000"/>
          </a:xfrm>
          <a:prstGeom prst="rect">
            <a:avLst/>
          </a:prstGeom>
        </p:spPr>
      </p:pic>
      <p:pic>
        <p:nvPicPr>
          <p:cNvPr id="5" name="Imagen 4" descr="Logotipo&#10;&#10;Descripción generada automáticamente">
            <a:extLst>
              <a:ext uri="{FF2B5EF4-FFF2-40B4-BE49-F238E27FC236}">
                <a16:creationId xmlns:a16="http://schemas.microsoft.com/office/drawing/2014/main" id="{9FCB3933-A124-E0E1-EA9C-0F1DB30BBE06}"/>
              </a:ext>
            </a:extLst>
          </p:cNvPr>
          <p:cNvPicPr>
            <a:picLocks noChangeAspect="1"/>
          </p:cNvPicPr>
          <p:nvPr/>
        </p:nvPicPr>
        <p:blipFill>
          <a:blip r:embed="rId13"/>
          <a:stretch>
            <a:fillRect/>
          </a:stretch>
        </p:blipFill>
        <p:spPr>
          <a:xfrm>
            <a:off x="75081" y="226224"/>
            <a:ext cx="1531004" cy="1440000"/>
          </a:xfrm>
          <a:prstGeom prst="rect">
            <a:avLst/>
          </a:prstGeom>
        </p:spPr>
      </p:pic>
      <p:sp>
        <p:nvSpPr>
          <p:cNvPr id="2" name="Título 1">
            <a:extLst>
              <a:ext uri="{FF2B5EF4-FFF2-40B4-BE49-F238E27FC236}">
                <a16:creationId xmlns:a16="http://schemas.microsoft.com/office/drawing/2014/main" id="{29AD1BCA-E4DF-88D4-D9C8-1C489FF637CA}"/>
              </a:ext>
            </a:extLst>
          </p:cNvPr>
          <p:cNvSpPr>
            <a:spLocks noGrp="1"/>
          </p:cNvSpPr>
          <p:nvPr>
            <p:ph type="title"/>
          </p:nvPr>
        </p:nvSpPr>
        <p:spPr>
          <a:xfrm>
            <a:off x="3137088" y="365126"/>
            <a:ext cx="10123234" cy="1696149"/>
          </a:xfrm>
        </p:spPr>
        <p:txBody>
          <a:bodyPr>
            <a:normAutofit fontScale="90000"/>
          </a:bodyPr>
          <a:lstStyle/>
          <a:p>
            <a:r>
              <a:rPr lang="es-CO" sz="4900" dirty="0"/>
              <a:t>La Modelación como Investigación</a:t>
            </a:r>
            <a:br>
              <a:rPr lang="es-CO" dirty="0"/>
            </a:br>
            <a:r>
              <a:rPr lang="es-CO" sz="3600" b="1" i="1" dirty="0">
                <a:solidFill>
                  <a:schemeClr val="tx2">
                    <a:lumMod val="75000"/>
                    <a:lumOff val="25000"/>
                  </a:schemeClr>
                </a:solidFill>
              </a:rPr>
              <a:t>Para articular pensamientos y toma de decisiones en contextos del mundo real, fortalecer conocimientos interdisciplinarios</a:t>
            </a:r>
          </a:p>
        </p:txBody>
      </p:sp>
      <p:sp>
        <p:nvSpPr>
          <p:cNvPr id="8" name="Marcador de contenido 7">
            <a:extLst>
              <a:ext uri="{FF2B5EF4-FFF2-40B4-BE49-F238E27FC236}">
                <a16:creationId xmlns:a16="http://schemas.microsoft.com/office/drawing/2014/main" id="{A48A53AC-6CB7-1B4C-836F-892E79BCD80B}"/>
              </a:ext>
            </a:extLst>
          </p:cNvPr>
          <p:cNvSpPr>
            <a:spLocks noGrp="1"/>
          </p:cNvSpPr>
          <p:nvPr>
            <p:ph idx="1"/>
          </p:nvPr>
        </p:nvSpPr>
        <p:spPr>
          <a:xfrm>
            <a:off x="511444" y="2385527"/>
            <a:ext cx="12569125" cy="3577055"/>
          </a:xfrm>
        </p:spPr>
        <p:txBody>
          <a:bodyPr>
            <a:normAutofit fontScale="55000" lnSpcReduction="20000"/>
          </a:bodyPr>
          <a:lstStyle/>
          <a:p>
            <a:pPr marL="0" indent="0">
              <a:buNone/>
            </a:pPr>
            <a:r>
              <a:rPr lang="es-ES_tradnl" sz="3800" b="1" dirty="0">
                <a:solidFill>
                  <a:schemeClr val="tx1"/>
                </a:solidFill>
                <a:latin typeface="Times New Roman" panose="02020603050405020304" pitchFamily="18" charset="0"/>
                <a:cs typeface="Times New Roman" panose="02020603050405020304" pitchFamily="18" charset="0"/>
              </a:rPr>
              <a:t>Integración de cuestiones sociales con modelos matemáticos en la formación docente inicial </a:t>
            </a:r>
            <a:r>
              <a:rPr lang="es-CO" sz="38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Steffenses, Lisa; </a:t>
            </a:r>
            <a:r>
              <a:rPr lang="es-CO" sz="3800" b="0" i="0" u="none" strike="noStrike" dirty="0" err="1">
                <a:solidFill>
                  <a:srgbClr val="000000"/>
                </a:solidFill>
                <a:effectLst/>
                <a:highlight>
                  <a:srgbClr val="FFFFFF"/>
                </a:highlight>
                <a:latin typeface="Times New Roman" panose="02020603050405020304" pitchFamily="18" charset="0"/>
                <a:cs typeface="Times New Roman" panose="02020603050405020304" pitchFamily="18" charset="0"/>
              </a:rPr>
              <a:t>Kasari</a:t>
            </a:r>
            <a:r>
              <a:rPr lang="es-CO" sz="38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 Georgia</a:t>
            </a:r>
            <a:endParaRPr lang="es-ES_tradnl" sz="3800" b="1" dirty="0">
              <a:solidFill>
                <a:schemeClr val="tx1"/>
              </a:solidFill>
              <a:latin typeface="Times New Roman" panose="02020603050405020304" pitchFamily="18" charset="0"/>
              <a:cs typeface="Times New Roman" panose="02020603050405020304" pitchFamily="18" charset="0"/>
            </a:endParaRPr>
          </a:p>
          <a:p>
            <a:pPr marL="0" indent="0">
              <a:buNone/>
            </a:pPr>
            <a:r>
              <a:rPr lang="es-ES_tradnl" sz="3800" dirty="0">
                <a:latin typeface="Times New Roman" panose="02020603050405020304" pitchFamily="18" charset="0"/>
                <a:cs typeface="Times New Roman" panose="02020603050405020304" pitchFamily="18" charset="0"/>
              </a:rPr>
              <a:t>Las cuestiones sociocríticas no deben apartarse de los cursos de educación matemática sobre modelación.</a:t>
            </a:r>
          </a:p>
          <a:p>
            <a:pPr marL="0" indent="0">
              <a:buNone/>
            </a:pPr>
            <a:r>
              <a:rPr lang="es-ES_tradnl" sz="3800" dirty="0">
                <a:latin typeface="Times New Roman" panose="02020603050405020304" pitchFamily="18" charset="0"/>
                <a:cs typeface="Times New Roman" panose="02020603050405020304" pitchFamily="18" charset="0"/>
              </a:rPr>
              <a:t>Se debe prestar atención tanto a las matemáticas como a las cuestiones sociales.</a:t>
            </a:r>
          </a:p>
          <a:p>
            <a:endParaRPr lang="es-ES_tradnl" sz="3800" dirty="0">
              <a:latin typeface="Times New Roman" panose="02020603050405020304" pitchFamily="18" charset="0"/>
              <a:cs typeface="Times New Roman" panose="02020603050405020304" pitchFamily="18" charset="0"/>
            </a:endParaRPr>
          </a:p>
          <a:p>
            <a:pPr marL="0" indent="0">
              <a:buNone/>
            </a:pPr>
            <a:r>
              <a:rPr lang="es-ES_tradnl" sz="3800" b="1" dirty="0">
                <a:latin typeface="Times New Roman" panose="02020603050405020304" pitchFamily="18" charset="0"/>
                <a:cs typeface="Times New Roman" panose="02020603050405020304" pitchFamily="18" charset="0"/>
              </a:rPr>
              <a:t>Procesos de diseño de tareas de estudiantes de matemáticas: el caso de la historia, la teoría, la tecnología y la modelización </a:t>
            </a:r>
            <a:r>
              <a:rPr lang="es-CO" sz="38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Çağlar Naci Hıdıroğlu </a:t>
            </a:r>
            <a:endParaRPr lang="es-ES_tradnl" sz="3800" b="1" dirty="0">
              <a:latin typeface="Times New Roman" panose="02020603050405020304" pitchFamily="18" charset="0"/>
              <a:cs typeface="Times New Roman" panose="02020603050405020304" pitchFamily="18" charset="0"/>
            </a:endParaRPr>
          </a:p>
          <a:p>
            <a:pPr marL="0" indent="0">
              <a:buNone/>
            </a:pPr>
            <a:r>
              <a:rPr lang="es-CO" sz="38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Revelar el proceso de diseño de las actividades utilizadas en el proceso de aprendizaje HTTM y explicar qué acciones mentales se revelan en el proceso.</a:t>
            </a:r>
          </a:p>
          <a:p>
            <a:pPr marL="0" indent="0">
              <a:buNone/>
            </a:pPr>
            <a:r>
              <a:rPr lang="es-CO" sz="38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Los procesos de diseño HTTM incluían tareas, enfoque, problema, prototipo, resultados e informes aprobados.</a:t>
            </a:r>
            <a:endParaRPr lang="es-ES_tradnl" sz="3800" dirty="0">
              <a:latin typeface="Times New Roman" panose="02020603050405020304" pitchFamily="18" charset="0"/>
              <a:cs typeface="Times New Roman" panose="02020603050405020304" pitchFamily="18" charset="0"/>
            </a:endParaRPr>
          </a:p>
          <a:p>
            <a:pPr marL="0" indent="0">
              <a:buNone/>
            </a:pPr>
            <a:endParaRPr lang="es-ES_tradnl" dirty="0"/>
          </a:p>
        </p:txBody>
      </p:sp>
    </p:spTree>
    <p:extLst>
      <p:ext uri="{BB962C8B-B14F-4D97-AF65-F5344CB8AC3E}">
        <p14:creationId xmlns:p14="http://schemas.microsoft.com/office/powerpoint/2010/main" val="2744599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72D97-B7B4-A3C2-FA62-FB968C1D37E8}"/>
            </a:ext>
          </a:extLst>
        </p:cNvPr>
        <p:cNvGrpSpPr/>
        <p:nvPr/>
      </p:nvGrpSpPr>
      <p:grpSpPr>
        <a:xfrm>
          <a:off x="0" y="0"/>
          <a:ext cx="0" cy="0"/>
          <a:chOff x="0" y="0"/>
          <a:chExt cx="0" cy="0"/>
        </a:xfrm>
      </p:grpSpPr>
      <p:grpSp>
        <p:nvGrpSpPr>
          <p:cNvPr id="18" name="Grupo 17">
            <a:extLst>
              <a:ext uri="{FF2B5EF4-FFF2-40B4-BE49-F238E27FC236}">
                <a16:creationId xmlns:a16="http://schemas.microsoft.com/office/drawing/2014/main" id="{211E7355-0893-9020-8D65-6ADA59BF4991}"/>
              </a:ext>
            </a:extLst>
          </p:cNvPr>
          <p:cNvGrpSpPr/>
          <p:nvPr/>
        </p:nvGrpSpPr>
        <p:grpSpPr>
          <a:xfrm>
            <a:off x="192152" y="6040970"/>
            <a:ext cx="13068170" cy="817030"/>
            <a:chOff x="110307" y="2741546"/>
            <a:chExt cx="13068170" cy="817030"/>
          </a:xfrm>
        </p:grpSpPr>
        <p:pic>
          <p:nvPicPr>
            <p:cNvPr id="7" name="Picture 6" descr="BIENESTAR UNIVERSITARIO">
              <a:extLst>
                <a:ext uri="{FF2B5EF4-FFF2-40B4-BE49-F238E27FC236}">
                  <a16:creationId xmlns:a16="http://schemas.microsoft.com/office/drawing/2014/main" id="{BD9C1E45-87CC-E490-1799-0876378BB6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07" y="2792352"/>
              <a:ext cx="2025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estión Jurídica UNICAUCA">
              <a:extLst>
                <a:ext uri="{FF2B5EF4-FFF2-40B4-BE49-F238E27FC236}">
                  <a16:creationId xmlns:a16="http://schemas.microsoft.com/office/drawing/2014/main" id="{B79348D3-8709-880F-BBF0-A2BB2C52D9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4418" y="2741546"/>
              <a:ext cx="1529552"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dad de Cartagena - Asociación Colombiana de Endodoncia">
              <a:extLst>
                <a:ext uri="{FF2B5EF4-FFF2-40B4-BE49-F238E27FC236}">
                  <a16:creationId xmlns:a16="http://schemas.microsoft.com/office/drawing/2014/main" id="{1C836D26-BCAE-566D-391C-4B9C7625EA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9766" y="2792352"/>
              <a:ext cx="123465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nvestigación - UCundinamarca">
              <a:extLst>
                <a:ext uri="{FF2B5EF4-FFF2-40B4-BE49-F238E27FC236}">
                  <a16:creationId xmlns:a16="http://schemas.microsoft.com/office/drawing/2014/main" id="{7A160C38-00E9-F232-C0BB-1CFB9AD6B17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25" r="25102"/>
            <a:stretch/>
          </p:blipFill>
          <p:spPr bwMode="auto">
            <a:xfrm>
              <a:off x="4885053" y="2831546"/>
              <a:ext cx="1059856"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descr="Gráfico, Logotipo, Gráfico de proyección solar&#10;&#10;Descripción generada automáticamente">
              <a:extLst>
                <a:ext uri="{FF2B5EF4-FFF2-40B4-BE49-F238E27FC236}">
                  <a16:creationId xmlns:a16="http://schemas.microsoft.com/office/drawing/2014/main" id="{D018369B-B3A7-6D4E-C4D6-CA312155CB9B}"/>
                </a:ext>
              </a:extLst>
            </p:cNvPr>
            <p:cNvPicPr>
              <a:picLocks noChangeAspect="1"/>
            </p:cNvPicPr>
            <p:nvPr/>
          </p:nvPicPr>
          <p:blipFill>
            <a:blip r:embed="rId6"/>
            <a:stretch>
              <a:fillRect/>
            </a:stretch>
          </p:blipFill>
          <p:spPr>
            <a:xfrm>
              <a:off x="5951501" y="2741546"/>
              <a:ext cx="612000" cy="720000"/>
            </a:xfrm>
            <a:prstGeom prst="rect">
              <a:avLst/>
            </a:prstGeom>
          </p:spPr>
        </p:pic>
        <p:pic>
          <p:nvPicPr>
            <p:cNvPr id="12" name="Imagen 11" descr="Texto&#10;&#10;Descripción generada automáticamente con confianza media">
              <a:extLst>
                <a:ext uri="{FF2B5EF4-FFF2-40B4-BE49-F238E27FC236}">
                  <a16:creationId xmlns:a16="http://schemas.microsoft.com/office/drawing/2014/main" id="{43E642DE-E039-D930-D6E3-56B5B308184D}"/>
                </a:ext>
              </a:extLst>
            </p:cNvPr>
            <p:cNvPicPr>
              <a:picLocks noChangeAspect="1"/>
            </p:cNvPicPr>
            <p:nvPr/>
          </p:nvPicPr>
          <p:blipFill>
            <a:blip r:embed="rId7"/>
            <a:stretch>
              <a:fillRect/>
            </a:stretch>
          </p:blipFill>
          <p:spPr>
            <a:xfrm>
              <a:off x="6615544" y="2741546"/>
              <a:ext cx="1560000" cy="720000"/>
            </a:xfrm>
            <a:prstGeom prst="rect">
              <a:avLst/>
            </a:prstGeom>
          </p:spPr>
        </p:pic>
        <p:pic>
          <p:nvPicPr>
            <p:cNvPr id="13" name="Imagen 12" descr="Icono&#10;&#10;Descripción generada automáticamente con confianza baja">
              <a:extLst>
                <a:ext uri="{FF2B5EF4-FFF2-40B4-BE49-F238E27FC236}">
                  <a16:creationId xmlns:a16="http://schemas.microsoft.com/office/drawing/2014/main" id="{E8685764-AC95-6D86-05BE-DB836C7AC882}"/>
                </a:ext>
              </a:extLst>
            </p:cNvPr>
            <p:cNvPicPr>
              <a:picLocks noChangeAspect="1"/>
            </p:cNvPicPr>
            <p:nvPr/>
          </p:nvPicPr>
          <p:blipFill>
            <a:blip r:embed="rId8"/>
            <a:stretch>
              <a:fillRect/>
            </a:stretch>
          </p:blipFill>
          <p:spPr>
            <a:xfrm>
              <a:off x="8227587" y="2807441"/>
              <a:ext cx="610466" cy="630000"/>
            </a:xfrm>
            <a:prstGeom prst="rect">
              <a:avLst/>
            </a:prstGeom>
          </p:spPr>
        </p:pic>
        <p:pic>
          <p:nvPicPr>
            <p:cNvPr id="14" name="Imagen 13" descr="Imagen que contiene Diagrama&#10;&#10;Descripción generada automáticamente">
              <a:extLst>
                <a:ext uri="{FF2B5EF4-FFF2-40B4-BE49-F238E27FC236}">
                  <a16:creationId xmlns:a16="http://schemas.microsoft.com/office/drawing/2014/main" id="{B6D1B2FE-A4BD-7E62-501C-5A3E2A792055}"/>
                </a:ext>
              </a:extLst>
            </p:cNvPr>
            <p:cNvPicPr>
              <a:picLocks noChangeAspect="1"/>
            </p:cNvPicPr>
            <p:nvPr/>
          </p:nvPicPr>
          <p:blipFill>
            <a:blip r:embed="rId9"/>
            <a:stretch>
              <a:fillRect/>
            </a:stretch>
          </p:blipFill>
          <p:spPr>
            <a:xfrm>
              <a:off x="8893931" y="2807441"/>
              <a:ext cx="1024764" cy="654105"/>
            </a:xfrm>
            <a:prstGeom prst="rect">
              <a:avLst/>
            </a:prstGeom>
          </p:spPr>
        </p:pic>
        <p:pic>
          <p:nvPicPr>
            <p:cNvPr id="15" name="Imagen 14" descr="Interfaz de usuario gráfica, Aplicación, Word&#10;&#10;Descripción generada automáticamente">
              <a:extLst>
                <a:ext uri="{FF2B5EF4-FFF2-40B4-BE49-F238E27FC236}">
                  <a16:creationId xmlns:a16="http://schemas.microsoft.com/office/drawing/2014/main" id="{4BD8F00C-6EEB-0ABB-F230-46A93DF6E562}"/>
                </a:ext>
              </a:extLst>
            </p:cNvPr>
            <p:cNvPicPr>
              <a:picLocks noChangeAspect="1"/>
            </p:cNvPicPr>
            <p:nvPr/>
          </p:nvPicPr>
          <p:blipFill>
            <a:blip r:embed="rId10"/>
            <a:stretch>
              <a:fillRect/>
            </a:stretch>
          </p:blipFill>
          <p:spPr>
            <a:xfrm>
              <a:off x="9966903" y="2779271"/>
              <a:ext cx="2347552" cy="733610"/>
            </a:xfrm>
            <a:prstGeom prst="rect">
              <a:avLst/>
            </a:prstGeom>
          </p:spPr>
        </p:pic>
        <p:pic>
          <p:nvPicPr>
            <p:cNvPr id="17" name="Imagen 16">
              <a:extLst>
                <a:ext uri="{FF2B5EF4-FFF2-40B4-BE49-F238E27FC236}">
                  <a16:creationId xmlns:a16="http://schemas.microsoft.com/office/drawing/2014/main" id="{36780647-A53D-2241-C946-65137D2EFFD9}"/>
                </a:ext>
              </a:extLst>
            </p:cNvPr>
            <p:cNvPicPr>
              <a:picLocks noChangeAspect="1"/>
            </p:cNvPicPr>
            <p:nvPr/>
          </p:nvPicPr>
          <p:blipFill>
            <a:blip r:embed="rId11"/>
            <a:stretch>
              <a:fillRect/>
            </a:stretch>
          </p:blipFill>
          <p:spPr>
            <a:xfrm>
              <a:off x="12241455" y="2779271"/>
              <a:ext cx="937022" cy="779305"/>
            </a:xfrm>
            <a:prstGeom prst="rect">
              <a:avLst/>
            </a:prstGeom>
          </p:spPr>
        </p:pic>
      </p:grpSp>
      <p:pic>
        <p:nvPicPr>
          <p:cNvPr id="3" name="Imagen 2" descr="Imagen que contiene Gráfico&#10;&#10;Descripción generada automáticamente">
            <a:extLst>
              <a:ext uri="{FF2B5EF4-FFF2-40B4-BE49-F238E27FC236}">
                <a16:creationId xmlns:a16="http://schemas.microsoft.com/office/drawing/2014/main" id="{BBCCDCEA-3607-A835-60A5-0786F1B98F22}"/>
              </a:ext>
            </a:extLst>
          </p:cNvPr>
          <p:cNvPicPr>
            <a:picLocks noChangeAspect="1"/>
          </p:cNvPicPr>
          <p:nvPr/>
        </p:nvPicPr>
        <p:blipFill>
          <a:blip r:embed="rId12"/>
          <a:stretch>
            <a:fillRect/>
          </a:stretch>
        </p:blipFill>
        <p:spPr>
          <a:xfrm>
            <a:off x="1651586" y="184013"/>
            <a:ext cx="1440000" cy="1440000"/>
          </a:xfrm>
          <a:prstGeom prst="rect">
            <a:avLst/>
          </a:prstGeom>
        </p:spPr>
      </p:pic>
      <p:pic>
        <p:nvPicPr>
          <p:cNvPr id="5" name="Imagen 4" descr="Logotipo&#10;&#10;Descripción generada automáticamente">
            <a:extLst>
              <a:ext uri="{FF2B5EF4-FFF2-40B4-BE49-F238E27FC236}">
                <a16:creationId xmlns:a16="http://schemas.microsoft.com/office/drawing/2014/main" id="{BD3B0974-CCE0-A39A-2D5C-446F7AF960F5}"/>
              </a:ext>
            </a:extLst>
          </p:cNvPr>
          <p:cNvPicPr>
            <a:picLocks noChangeAspect="1"/>
          </p:cNvPicPr>
          <p:nvPr/>
        </p:nvPicPr>
        <p:blipFill>
          <a:blip r:embed="rId13"/>
          <a:stretch>
            <a:fillRect/>
          </a:stretch>
        </p:blipFill>
        <p:spPr>
          <a:xfrm>
            <a:off x="75081" y="226224"/>
            <a:ext cx="1531004" cy="1440000"/>
          </a:xfrm>
          <a:prstGeom prst="rect">
            <a:avLst/>
          </a:prstGeom>
        </p:spPr>
      </p:pic>
      <p:pic>
        <p:nvPicPr>
          <p:cNvPr id="20" name="Marcador de contenido 19">
            <a:extLst>
              <a:ext uri="{FF2B5EF4-FFF2-40B4-BE49-F238E27FC236}">
                <a16:creationId xmlns:a16="http://schemas.microsoft.com/office/drawing/2014/main" id="{A5FB8BF5-4675-4B6F-9B14-371C7CFC2BDD}"/>
              </a:ext>
            </a:extLst>
          </p:cNvPr>
          <p:cNvPicPr>
            <a:picLocks noGrp="1" noChangeAspect="1"/>
          </p:cNvPicPr>
          <p:nvPr>
            <p:ph idx="1"/>
          </p:nvPr>
        </p:nvPicPr>
        <p:blipFill>
          <a:blip r:embed="rId14"/>
          <a:stretch>
            <a:fillRect/>
          </a:stretch>
        </p:blipFill>
        <p:spPr>
          <a:xfrm>
            <a:off x="2195773" y="1825625"/>
            <a:ext cx="9195482" cy="4199475"/>
          </a:xfrm>
        </p:spPr>
      </p:pic>
      <p:sp>
        <p:nvSpPr>
          <p:cNvPr id="16" name="Título 15">
            <a:extLst>
              <a:ext uri="{FF2B5EF4-FFF2-40B4-BE49-F238E27FC236}">
                <a16:creationId xmlns:a16="http://schemas.microsoft.com/office/drawing/2014/main" id="{7A9194F8-1B01-161F-16E4-CE963196F883}"/>
              </a:ext>
            </a:extLst>
          </p:cNvPr>
          <p:cNvSpPr>
            <a:spLocks noGrp="1"/>
          </p:cNvSpPr>
          <p:nvPr>
            <p:ph type="title"/>
          </p:nvPr>
        </p:nvSpPr>
        <p:spPr>
          <a:xfrm>
            <a:off x="3332136" y="365126"/>
            <a:ext cx="9195482" cy="1325563"/>
          </a:xfrm>
        </p:spPr>
        <p:txBody>
          <a:bodyPr/>
          <a:lstStyle/>
          <a:p>
            <a:r>
              <a:rPr lang="es-ES_tradnl" dirty="0"/>
              <a:t>Organización del Marco Teórico</a:t>
            </a:r>
          </a:p>
        </p:txBody>
      </p:sp>
    </p:spTree>
    <p:extLst>
      <p:ext uri="{BB962C8B-B14F-4D97-AF65-F5344CB8AC3E}">
        <p14:creationId xmlns:p14="http://schemas.microsoft.com/office/powerpoint/2010/main" val="1534091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1AF8D-131C-1817-E238-D8067F02E37D}"/>
            </a:ext>
          </a:extLst>
        </p:cNvPr>
        <p:cNvGrpSpPr/>
        <p:nvPr/>
      </p:nvGrpSpPr>
      <p:grpSpPr>
        <a:xfrm>
          <a:off x="0" y="0"/>
          <a:ext cx="0" cy="0"/>
          <a:chOff x="0" y="0"/>
          <a:chExt cx="0" cy="0"/>
        </a:xfrm>
      </p:grpSpPr>
      <p:grpSp>
        <p:nvGrpSpPr>
          <p:cNvPr id="18" name="Grupo 17">
            <a:extLst>
              <a:ext uri="{FF2B5EF4-FFF2-40B4-BE49-F238E27FC236}">
                <a16:creationId xmlns:a16="http://schemas.microsoft.com/office/drawing/2014/main" id="{DA17CE2B-532D-C0D6-7199-C9D44213C260}"/>
              </a:ext>
            </a:extLst>
          </p:cNvPr>
          <p:cNvGrpSpPr/>
          <p:nvPr/>
        </p:nvGrpSpPr>
        <p:grpSpPr>
          <a:xfrm>
            <a:off x="192152" y="6040970"/>
            <a:ext cx="13068170" cy="817030"/>
            <a:chOff x="110307" y="2741546"/>
            <a:chExt cx="13068170" cy="817030"/>
          </a:xfrm>
        </p:grpSpPr>
        <p:pic>
          <p:nvPicPr>
            <p:cNvPr id="7" name="Picture 6" descr="BIENESTAR UNIVERSITARIO">
              <a:extLst>
                <a:ext uri="{FF2B5EF4-FFF2-40B4-BE49-F238E27FC236}">
                  <a16:creationId xmlns:a16="http://schemas.microsoft.com/office/drawing/2014/main" id="{2B003A01-19AC-BB59-F68D-305FFAAE69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07" y="2792352"/>
              <a:ext cx="2025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estión Jurídica UNICAUCA">
              <a:extLst>
                <a:ext uri="{FF2B5EF4-FFF2-40B4-BE49-F238E27FC236}">
                  <a16:creationId xmlns:a16="http://schemas.microsoft.com/office/drawing/2014/main" id="{562FD40B-FED9-63B9-0730-8B4760355D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4418" y="2741546"/>
              <a:ext cx="1529552"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dad de Cartagena - Asociación Colombiana de Endodoncia">
              <a:extLst>
                <a:ext uri="{FF2B5EF4-FFF2-40B4-BE49-F238E27FC236}">
                  <a16:creationId xmlns:a16="http://schemas.microsoft.com/office/drawing/2014/main" id="{4328B1D7-2729-13E9-572D-5DCA07518E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9766" y="2792352"/>
              <a:ext cx="123465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nvestigación - UCundinamarca">
              <a:extLst>
                <a:ext uri="{FF2B5EF4-FFF2-40B4-BE49-F238E27FC236}">
                  <a16:creationId xmlns:a16="http://schemas.microsoft.com/office/drawing/2014/main" id="{6B924B47-EE7F-0BC5-1D49-26DCAA8F420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25" r="25102"/>
            <a:stretch/>
          </p:blipFill>
          <p:spPr bwMode="auto">
            <a:xfrm>
              <a:off x="4885053" y="2831546"/>
              <a:ext cx="1059856"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descr="Gráfico, Logotipo, Gráfico de proyección solar&#10;&#10;Descripción generada automáticamente">
              <a:extLst>
                <a:ext uri="{FF2B5EF4-FFF2-40B4-BE49-F238E27FC236}">
                  <a16:creationId xmlns:a16="http://schemas.microsoft.com/office/drawing/2014/main" id="{29640CD9-0BC0-1FF0-60EB-2C2923756D5E}"/>
                </a:ext>
              </a:extLst>
            </p:cNvPr>
            <p:cNvPicPr>
              <a:picLocks noChangeAspect="1"/>
            </p:cNvPicPr>
            <p:nvPr/>
          </p:nvPicPr>
          <p:blipFill>
            <a:blip r:embed="rId6"/>
            <a:stretch>
              <a:fillRect/>
            </a:stretch>
          </p:blipFill>
          <p:spPr>
            <a:xfrm>
              <a:off x="5951501" y="2741546"/>
              <a:ext cx="612000" cy="720000"/>
            </a:xfrm>
            <a:prstGeom prst="rect">
              <a:avLst/>
            </a:prstGeom>
          </p:spPr>
        </p:pic>
        <p:pic>
          <p:nvPicPr>
            <p:cNvPr id="12" name="Imagen 11" descr="Texto&#10;&#10;Descripción generada automáticamente con confianza media">
              <a:extLst>
                <a:ext uri="{FF2B5EF4-FFF2-40B4-BE49-F238E27FC236}">
                  <a16:creationId xmlns:a16="http://schemas.microsoft.com/office/drawing/2014/main" id="{3E3726A0-3202-B013-6D13-4C40DABFBACD}"/>
                </a:ext>
              </a:extLst>
            </p:cNvPr>
            <p:cNvPicPr>
              <a:picLocks noChangeAspect="1"/>
            </p:cNvPicPr>
            <p:nvPr/>
          </p:nvPicPr>
          <p:blipFill>
            <a:blip r:embed="rId7"/>
            <a:stretch>
              <a:fillRect/>
            </a:stretch>
          </p:blipFill>
          <p:spPr>
            <a:xfrm>
              <a:off x="6615544" y="2741546"/>
              <a:ext cx="1560000" cy="720000"/>
            </a:xfrm>
            <a:prstGeom prst="rect">
              <a:avLst/>
            </a:prstGeom>
          </p:spPr>
        </p:pic>
        <p:pic>
          <p:nvPicPr>
            <p:cNvPr id="13" name="Imagen 12" descr="Icono&#10;&#10;Descripción generada automáticamente con confianza baja">
              <a:extLst>
                <a:ext uri="{FF2B5EF4-FFF2-40B4-BE49-F238E27FC236}">
                  <a16:creationId xmlns:a16="http://schemas.microsoft.com/office/drawing/2014/main" id="{C78BCFA2-ECF8-E902-7202-BC2DC92863B6}"/>
                </a:ext>
              </a:extLst>
            </p:cNvPr>
            <p:cNvPicPr>
              <a:picLocks noChangeAspect="1"/>
            </p:cNvPicPr>
            <p:nvPr/>
          </p:nvPicPr>
          <p:blipFill>
            <a:blip r:embed="rId8"/>
            <a:stretch>
              <a:fillRect/>
            </a:stretch>
          </p:blipFill>
          <p:spPr>
            <a:xfrm>
              <a:off x="8227587" y="2807441"/>
              <a:ext cx="610466" cy="630000"/>
            </a:xfrm>
            <a:prstGeom prst="rect">
              <a:avLst/>
            </a:prstGeom>
          </p:spPr>
        </p:pic>
        <p:pic>
          <p:nvPicPr>
            <p:cNvPr id="14" name="Imagen 13" descr="Imagen que contiene Diagrama&#10;&#10;Descripción generada automáticamente">
              <a:extLst>
                <a:ext uri="{FF2B5EF4-FFF2-40B4-BE49-F238E27FC236}">
                  <a16:creationId xmlns:a16="http://schemas.microsoft.com/office/drawing/2014/main" id="{C5CC72B2-E466-CA6E-4B7E-FB8874956B5E}"/>
                </a:ext>
              </a:extLst>
            </p:cNvPr>
            <p:cNvPicPr>
              <a:picLocks noChangeAspect="1"/>
            </p:cNvPicPr>
            <p:nvPr/>
          </p:nvPicPr>
          <p:blipFill>
            <a:blip r:embed="rId9"/>
            <a:stretch>
              <a:fillRect/>
            </a:stretch>
          </p:blipFill>
          <p:spPr>
            <a:xfrm>
              <a:off x="8893931" y="2807441"/>
              <a:ext cx="1024764" cy="654105"/>
            </a:xfrm>
            <a:prstGeom prst="rect">
              <a:avLst/>
            </a:prstGeom>
          </p:spPr>
        </p:pic>
        <p:pic>
          <p:nvPicPr>
            <p:cNvPr id="15" name="Imagen 14" descr="Interfaz de usuario gráfica, Aplicación, Word&#10;&#10;Descripción generada automáticamente">
              <a:extLst>
                <a:ext uri="{FF2B5EF4-FFF2-40B4-BE49-F238E27FC236}">
                  <a16:creationId xmlns:a16="http://schemas.microsoft.com/office/drawing/2014/main" id="{DD690596-A96F-F49F-FEDD-060B0029B4D5}"/>
                </a:ext>
              </a:extLst>
            </p:cNvPr>
            <p:cNvPicPr>
              <a:picLocks noChangeAspect="1"/>
            </p:cNvPicPr>
            <p:nvPr/>
          </p:nvPicPr>
          <p:blipFill>
            <a:blip r:embed="rId10"/>
            <a:stretch>
              <a:fillRect/>
            </a:stretch>
          </p:blipFill>
          <p:spPr>
            <a:xfrm>
              <a:off x="9966903" y="2779271"/>
              <a:ext cx="2347552" cy="733610"/>
            </a:xfrm>
            <a:prstGeom prst="rect">
              <a:avLst/>
            </a:prstGeom>
          </p:spPr>
        </p:pic>
        <p:pic>
          <p:nvPicPr>
            <p:cNvPr id="17" name="Imagen 16">
              <a:extLst>
                <a:ext uri="{FF2B5EF4-FFF2-40B4-BE49-F238E27FC236}">
                  <a16:creationId xmlns:a16="http://schemas.microsoft.com/office/drawing/2014/main" id="{59B5041E-F7FA-A010-ADF8-78DFB2B85A1F}"/>
                </a:ext>
              </a:extLst>
            </p:cNvPr>
            <p:cNvPicPr>
              <a:picLocks noChangeAspect="1"/>
            </p:cNvPicPr>
            <p:nvPr/>
          </p:nvPicPr>
          <p:blipFill>
            <a:blip r:embed="rId11"/>
            <a:stretch>
              <a:fillRect/>
            </a:stretch>
          </p:blipFill>
          <p:spPr>
            <a:xfrm>
              <a:off x="12241455" y="2779271"/>
              <a:ext cx="937022" cy="779305"/>
            </a:xfrm>
            <a:prstGeom prst="rect">
              <a:avLst/>
            </a:prstGeom>
          </p:spPr>
        </p:pic>
      </p:grpSp>
      <p:pic>
        <p:nvPicPr>
          <p:cNvPr id="3" name="Imagen 2" descr="Imagen que contiene Gráfico&#10;&#10;Descripción generada automáticamente">
            <a:extLst>
              <a:ext uri="{FF2B5EF4-FFF2-40B4-BE49-F238E27FC236}">
                <a16:creationId xmlns:a16="http://schemas.microsoft.com/office/drawing/2014/main" id="{1F746AF9-6600-02F3-2DC9-82ACDA192538}"/>
              </a:ext>
            </a:extLst>
          </p:cNvPr>
          <p:cNvPicPr>
            <a:picLocks noChangeAspect="1"/>
          </p:cNvPicPr>
          <p:nvPr/>
        </p:nvPicPr>
        <p:blipFill>
          <a:blip r:embed="rId12"/>
          <a:stretch>
            <a:fillRect/>
          </a:stretch>
        </p:blipFill>
        <p:spPr>
          <a:xfrm>
            <a:off x="1651586" y="184013"/>
            <a:ext cx="1440000" cy="1440000"/>
          </a:xfrm>
          <a:prstGeom prst="rect">
            <a:avLst/>
          </a:prstGeom>
        </p:spPr>
      </p:pic>
      <p:pic>
        <p:nvPicPr>
          <p:cNvPr id="5" name="Imagen 4" descr="Logotipo&#10;&#10;Descripción generada automáticamente">
            <a:extLst>
              <a:ext uri="{FF2B5EF4-FFF2-40B4-BE49-F238E27FC236}">
                <a16:creationId xmlns:a16="http://schemas.microsoft.com/office/drawing/2014/main" id="{9796D83D-AFD2-6DDF-AC72-C0A4238560BB}"/>
              </a:ext>
            </a:extLst>
          </p:cNvPr>
          <p:cNvPicPr>
            <a:picLocks noChangeAspect="1"/>
          </p:cNvPicPr>
          <p:nvPr/>
        </p:nvPicPr>
        <p:blipFill>
          <a:blip r:embed="rId13"/>
          <a:stretch>
            <a:fillRect/>
          </a:stretch>
        </p:blipFill>
        <p:spPr>
          <a:xfrm>
            <a:off x="75081" y="226224"/>
            <a:ext cx="1531004" cy="1440000"/>
          </a:xfrm>
          <a:prstGeom prst="rect">
            <a:avLst/>
          </a:prstGeom>
        </p:spPr>
      </p:pic>
      <p:sp>
        <p:nvSpPr>
          <p:cNvPr id="16" name="Título 15">
            <a:extLst>
              <a:ext uri="{FF2B5EF4-FFF2-40B4-BE49-F238E27FC236}">
                <a16:creationId xmlns:a16="http://schemas.microsoft.com/office/drawing/2014/main" id="{D5B06465-ABD7-72A5-B312-B6968350B990}"/>
              </a:ext>
            </a:extLst>
          </p:cNvPr>
          <p:cNvSpPr>
            <a:spLocks noGrp="1"/>
          </p:cNvSpPr>
          <p:nvPr>
            <p:ph type="title"/>
          </p:nvPr>
        </p:nvSpPr>
        <p:spPr>
          <a:xfrm>
            <a:off x="3332136" y="365126"/>
            <a:ext cx="9195482" cy="1325563"/>
          </a:xfrm>
        </p:spPr>
        <p:txBody>
          <a:bodyPr/>
          <a:lstStyle/>
          <a:p>
            <a:r>
              <a:rPr lang="es-ES_tradnl" dirty="0">
                <a:latin typeface="Times New Roman" panose="02020603050405020304" pitchFamily="18" charset="0"/>
                <a:cs typeface="Times New Roman" panose="02020603050405020304" pitchFamily="18" charset="0"/>
              </a:rPr>
              <a:t>Organización del Marco Teórico</a:t>
            </a:r>
          </a:p>
        </p:txBody>
      </p:sp>
      <p:pic>
        <p:nvPicPr>
          <p:cNvPr id="8" name="Marcador de contenido 7">
            <a:extLst>
              <a:ext uri="{FF2B5EF4-FFF2-40B4-BE49-F238E27FC236}">
                <a16:creationId xmlns:a16="http://schemas.microsoft.com/office/drawing/2014/main" id="{A7933D3D-1465-240D-12DB-8C32F791C821}"/>
              </a:ext>
            </a:extLst>
          </p:cNvPr>
          <p:cNvPicPr>
            <a:picLocks noGrp="1" noChangeAspect="1"/>
          </p:cNvPicPr>
          <p:nvPr>
            <p:ph idx="1"/>
          </p:nvPr>
        </p:nvPicPr>
        <p:blipFill>
          <a:blip r:embed="rId14"/>
          <a:stretch>
            <a:fillRect/>
          </a:stretch>
        </p:blipFill>
        <p:spPr>
          <a:xfrm>
            <a:off x="2726760" y="1666225"/>
            <a:ext cx="7998955" cy="4245552"/>
          </a:xfrm>
        </p:spPr>
      </p:pic>
    </p:spTree>
    <p:extLst>
      <p:ext uri="{BB962C8B-B14F-4D97-AF65-F5344CB8AC3E}">
        <p14:creationId xmlns:p14="http://schemas.microsoft.com/office/powerpoint/2010/main" val="4183412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53150-2170-F04E-6056-887B2DE5C997}"/>
            </a:ext>
          </a:extLst>
        </p:cNvPr>
        <p:cNvGrpSpPr/>
        <p:nvPr/>
      </p:nvGrpSpPr>
      <p:grpSpPr>
        <a:xfrm>
          <a:off x="0" y="0"/>
          <a:ext cx="0" cy="0"/>
          <a:chOff x="0" y="0"/>
          <a:chExt cx="0" cy="0"/>
        </a:xfrm>
      </p:grpSpPr>
      <p:grpSp>
        <p:nvGrpSpPr>
          <p:cNvPr id="18" name="Grupo 17">
            <a:extLst>
              <a:ext uri="{FF2B5EF4-FFF2-40B4-BE49-F238E27FC236}">
                <a16:creationId xmlns:a16="http://schemas.microsoft.com/office/drawing/2014/main" id="{BC541E90-2DD8-CD13-8C44-A53F3F3928CA}"/>
              </a:ext>
            </a:extLst>
          </p:cNvPr>
          <p:cNvGrpSpPr/>
          <p:nvPr/>
        </p:nvGrpSpPr>
        <p:grpSpPr>
          <a:xfrm>
            <a:off x="192152" y="6040970"/>
            <a:ext cx="13068170" cy="817030"/>
            <a:chOff x="110307" y="2741546"/>
            <a:chExt cx="13068170" cy="817030"/>
          </a:xfrm>
        </p:grpSpPr>
        <p:pic>
          <p:nvPicPr>
            <p:cNvPr id="7" name="Picture 6" descr="BIENESTAR UNIVERSITARIO">
              <a:extLst>
                <a:ext uri="{FF2B5EF4-FFF2-40B4-BE49-F238E27FC236}">
                  <a16:creationId xmlns:a16="http://schemas.microsoft.com/office/drawing/2014/main" id="{22D57B5C-CBFD-D5E8-5554-B956F5A3D8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07" y="2792352"/>
              <a:ext cx="2025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estión Jurídica UNICAUCA">
              <a:extLst>
                <a:ext uri="{FF2B5EF4-FFF2-40B4-BE49-F238E27FC236}">
                  <a16:creationId xmlns:a16="http://schemas.microsoft.com/office/drawing/2014/main" id="{CCE27B73-0243-35C5-1AF1-18B1C0118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4418" y="2741546"/>
              <a:ext cx="1529552"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dad de Cartagena - Asociación Colombiana de Endodoncia">
              <a:extLst>
                <a:ext uri="{FF2B5EF4-FFF2-40B4-BE49-F238E27FC236}">
                  <a16:creationId xmlns:a16="http://schemas.microsoft.com/office/drawing/2014/main" id="{887B2283-F3AC-417C-73E3-2F992C0991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9766" y="2792352"/>
              <a:ext cx="123465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nvestigación - UCundinamarca">
              <a:extLst>
                <a:ext uri="{FF2B5EF4-FFF2-40B4-BE49-F238E27FC236}">
                  <a16:creationId xmlns:a16="http://schemas.microsoft.com/office/drawing/2014/main" id="{BAE90464-EC15-910D-A3A2-1D3CF258B3A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25" r="25102"/>
            <a:stretch/>
          </p:blipFill>
          <p:spPr bwMode="auto">
            <a:xfrm>
              <a:off x="4885053" y="2831546"/>
              <a:ext cx="1059856"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descr="Gráfico, Logotipo, Gráfico de proyección solar&#10;&#10;Descripción generada automáticamente">
              <a:extLst>
                <a:ext uri="{FF2B5EF4-FFF2-40B4-BE49-F238E27FC236}">
                  <a16:creationId xmlns:a16="http://schemas.microsoft.com/office/drawing/2014/main" id="{EB72CCE2-BFCA-5EE9-5418-C6170D2BAA76}"/>
                </a:ext>
              </a:extLst>
            </p:cNvPr>
            <p:cNvPicPr>
              <a:picLocks noChangeAspect="1"/>
            </p:cNvPicPr>
            <p:nvPr/>
          </p:nvPicPr>
          <p:blipFill>
            <a:blip r:embed="rId6"/>
            <a:stretch>
              <a:fillRect/>
            </a:stretch>
          </p:blipFill>
          <p:spPr>
            <a:xfrm>
              <a:off x="5951501" y="2741546"/>
              <a:ext cx="612000" cy="720000"/>
            </a:xfrm>
            <a:prstGeom prst="rect">
              <a:avLst/>
            </a:prstGeom>
          </p:spPr>
        </p:pic>
        <p:pic>
          <p:nvPicPr>
            <p:cNvPr id="12" name="Imagen 11" descr="Texto&#10;&#10;Descripción generada automáticamente con confianza media">
              <a:extLst>
                <a:ext uri="{FF2B5EF4-FFF2-40B4-BE49-F238E27FC236}">
                  <a16:creationId xmlns:a16="http://schemas.microsoft.com/office/drawing/2014/main" id="{BA44420B-1CB5-C442-6603-4D393A5DC9FC}"/>
                </a:ext>
              </a:extLst>
            </p:cNvPr>
            <p:cNvPicPr>
              <a:picLocks noChangeAspect="1"/>
            </p:cNvPicPr>
            <p:nvPr/>
          </p:nvPicPr>
          <p:blipFill>
            <a:blip r:embed="rId7"/>
            <a:stretch>
              <a:fillRect/>
            </a:stretch>
          </p:blipFill>
          <p:spPr>
            <a:xfrm>
              <a:off x="6615544" y="2741546"/>
              <a:ext cx="1560000" cy="720000"/>
            </a:xfrm>
            <a:prstGeom prst="rect">
              <a:avLst/>
            </a:prstGeom>
          </p:spPr>
        </p:pic>
        <p:pic>
          <p:nvPicPr>
            <p:cNvPr id="13" name="Imagen 12" descr="Icono&#10;&#10;Descripción generada automáticamente con confianza baja">
              <a:extLst>
                <a:ext uri="{FF2B5EF4-FFF2-40B4-BE49-F238E27FC236}">
                  <a16:creationId xmlns:a16="http://schemas.microsoft.com/office/drawing/2014/main" id="{70DE2E2F-4A68-4D34-A1F9-EE794D0BB99A}"/>
                </a:ext>
              </a:extLst>
            </p:cNvPr>
            <p:cNvPicPr>
              <a:picLocks noChangeAspect="1"/>
            </p:cNvPicPr>
            <p:nvPr/>
          </p:nvPicPr>
          <p:blipFill>
            <a:blip r:embed="rId8"/>
            <a:stretch>
              <a:fillRect/>
            </a:stretch>
          </p:blipFill>
          <p:spPr>
            <a:xfrm>
              <a:off x="8227587" y="2807441"/>
              <a:ext cx="610466" cy="630000"/>
            </a:xfrm>
            <a:prstGeom prst="rect">
              <a:avLst/>
            </a:prstGeom>
          </p:spPr>
        </p:pic>
        <p:pic>
          <p:nvPicPr>
            <p:cNvPr id="14" name="Imagen 13" descr="Imagen que contiene Diagrama&#10;&#10;Descripción generada automáticamente">
              <a:extLst>
                <a:ext uri="{FF2B5EF4-FFF2-40B4-BE49-F238E27FC236}">
                  <a16:creationId xmlns:a16="http://schemas.microsoft.com/office/drawing/2014/main" id="{7DC31C88-D2D0-7BEB-CD2A-1C6E2CD80B3A}"/>
                </a:ext>
              </a:extLst>
            </p:cNvPr>
            <p:cNvPicPr>
              <a:picLocks noChangeAspect="1"/>
            </p:cNvPicPr>
            <p:nvPr/>
          </p:nvPicPr>
          <p:blipFill>
            <a:blip r:embed="rId9"/>
            <a:stretch>
              <a:fillRect/>
            </a:stretch>
          </p:blipFill>
          <p:spPr>
            <a:xfrm>
              <a:off x="8893931" y="2807441"/>
              <a:ext cx="1024764" cy="654105"/>
            </a:xfrm>
            <a:prstGeom prst="rect">
              <a:avLst/>
            </a:prstGeom>
          </p:spPr>
        </p:pic>
        <p:pic>
          <p:nvPicPr>
            <p:cNvPr id="15" name="Imagen 14" descr="Interfaz de usuario gráfica, Aplicación, Word&#10;&#10;Descripción generada automáticamente">
              <a:extLst>
                <a:ext uri="{FF2B5EF4-FFF2-40B4-BE49-F238E27FC236}">
                  <a16:creationId xmlns:a16="http://schemas.microsoft.com/office/drawing/2014/main" id="{EFAEED77-227B-B958-DC82-B1ED616E2F14}"/>
                </a:ext>
              </a:extLst>
            </p:cNvPr>
            <p:cNvPicPr>
              <a:picLocks noChangeAspect="1"/>
            </p:cNvPicPr>
            <p:nvPr/>
          </p:nvPicPr>
          <p:blipFill>
            <a:blip r:embed="rId10"/>
            <a:stretch>
              <a:fillRect/>
            </a:stretch>
          </p:blipFill>
          <p:spPr>
            <a:xfrm>
              <a:off x="9966903" y="2779271"/>
              <a:ext cx="2347552" cy="733610"/>
            </a:xfrm>
            <a:prstGeom prst="rect">
              <a:avLst/>
            </a:prstGeom>
          </p:spPr>
        </p:pic>
        <p:pic>
          <p:nvPicPr>
            <p:cNvPr id="17" name="Imagen 16">
              <a:extLst>
                <a:ext uri="{FF2B5EF4-FFF2-40B4-BE49-F238E27FC236}">
                  <a16:creationId xmlns:a16="http://schemas.microsoft.com/office/drawing/2014/main" id="{8EFF866B-0FF7-F86C-C61A-F473905803BB}"/>
                </a:ext>
              </a:extLst>
            </p:cNvPr>
            <p:cNvPicPr>
              <a:picLocks noChangeAspect="1"/>
            </p:cNvPicPr>
            <p:nvPr/>
          </p:nvPicPr>
          <p:blipFill>
            <a:blip r:embed="rId11"/>
            <a:stretch>
              <a:fillRect/>
            </a:stretch>
          </p:blipFill>
          <p:spPr>
            <a:xfrm>
              <a:off x="12241455" y="2779271"/>
              <a:ext cx="937022" cy="779305"/>
            </a:xfrm>
            <a:prstGeom prst="rect">
              <a:avLst/>
            </a:prstGeom>
          </p:spPr>
        </p:pic>
      </p:grpSp>
      <p:pic>
        <p:nvPicPr>
          <p:cNvPr id="3" name="Imagen 2" descr="Imagen que contiene Gráfico&#10;&#10;Descripción generada automáticamente">
            <a:extLst>
              <a:ext uri="{FF2B5EF4-FFF2-40B4-BE49-F238E27FC236}">
                <a16:creationId xmlns:a16="http://schemas.microsoft.com/office/drawing/2014/main" id="{AF12648B-49BB-2D08-5E62-7EA6072A26F2}"/>
              </a:ext>
            </a:extLst>
          </p:cNvPr>
          <p:cNvPicPr>
            <a:picLocks noChangeAspect="1"/>
          </p:cNvPicPr>
          <p:nvPr/>
        </p:nvPicPr>
        <p:blipFill>
          <a:blip r:embed="rId12"/>
          <a:stretch>
            <a:fillRect/>
          </a:stretch>
        </p:blipFill>
        <p:spPr>
          <a:xfrm>
            <a:off x="1651586" y="184013"/>
            <a:ext cx="1440000" cy="1440000"/>
          </a:xfrm>
          <a:prstGeom prst="rect">
            <a:avLst/>
          </a:prstGeom>
        </p:spPr>
      </p:pic>
      <p:pic>
        <p:nvPicPr>
          <p:cNvPr id="5" name="Imagen 4" descr="Logotipo&#10;&#10;Descripción generada automáticamente">
            <a:extLst>
              <a:ext uri="{FF2B5EF4-FFF2-40B4-BE49-F238E27FC236}">
                <a16:creationId xmlns:a16="http://schemas.microsoft.com/office/drawing/2014/main" id="{A750B440-50A9-63CC-F7E1-AEF8740A9031}"/>
              </a:ext>
            </a:extLst>
          </p:cNvPr>
          <p:cNvPicPr>
            <a:picLocks noChangeAspect="1"/>
          </p:cNvPicPr>
          <p:nvPr/>
        </p:nvPicPr>
        <p:blipFill>
          <a:blip r:embed="rId13"/>
          <a:stretch>
            <a:fillRect/>
          </a:stretch>
        </p:blipFill>
        <p:spPr>
          <a:xfrm>
            <a:off x="75081" y="226224"/>
            <a:ext cx="1531004" cy="1440000"/>
          </a:xfrm>
          <a:prstGeom prst="rect">
            <a:avLst/>
          </a:prstGeom>
        </p:spPr>
      </p:pic>
      <p:sp>
        <p:nvSpPr>
          <p:cNvPr id="6" name="Marcador de contenido 5">
            <a:extLst>
              <a:ext uri="{FF2B5EF4-FFF2-40B4-BE49-F238E27FC236}">
                <a16:creationId xmlns:a16="http://schemas.microsoft.com/office/drawing/2014/main" id="{0647227C-E839-AD5C-E925-8213AD58899C}"/>
              </a:ext>
            </a:extLst>
          </p:cNvPr>
          <p:cNvSpPr>
            <a:spLocks noGrp="1"/>
          </p:cNvSpPr>
          <p:nvPr>
            <p:ph idx="1"/>
          </p:nvPr>
        </p:nvSpPr>
        <p:spPr/>
        <p:txBody>
          <a:bodyPr>
            <a:normAutofit lnSpcReduction="10000"/>
          </a:bodyPr>
          <a:lstStyle/>
          <a:p>
            <a:pPr marL="285750" indent="-285750">
              <a:buFont typeface="Arial" panose="020B0604020202020204" pitchFamily="34" charset="0"/>
              <a:buChar char="•"/>
            </a:pPr>
            <a:r>
              <a:rPr lang="es-ES_tradnl" dirty="0">
                <a:latin typeface="Times New Roman" panose="02020603050405020304" pitchFamily="18" charset="0"/>
                <a:cs typeface="Times New Roman" panose="02020603050405020304" pitchFamily="18" charset="0"/>
              </a:rPr>
              <a:t>Abordar la modelación matemática implica tomar escenarios del mundo real, para conectar los conceptos matemáticos con la vida cotidiana.</a:t>
            </a:r>
          </a:p>
          <a:p>
            <a:pPr marL="285750" indent="-285750" algn="l">
              <a:buFont typeface="Arial" panose="020B0604020202020204" pitchFamily="34" charset="0"/>
              <a:buChar char="•"/>
            </a:pPr>
            <a:r>
              <a:rPr lang="es-CO" b="0" i="0" u="none" strike="noStrike" dirty="0">
                <a:solidFill>
                  <a:srgbClr val="000000"/>
                </a:solidFill>
                <a:effectLst/>
                <a:latin typeface="Times New Roman" panose="02020603050405020304" pitchFamily="18" charset="0"/>
                <a:cs typeface="Times New Roman" panose="02020603050405020304" pitchFamily="18" charset="0"/>
              </a:rPr>
              <a:t>Los estudios tienen un impacto en la investigación y se observa que aportan elementos al currículo, al diseño de plan de estudios, al desarrollo profesional del profesorado, a seleccionar estrategias </a:t>
            </a:r>
            <a:r>
              <a:rPr lang="es-CO" dirty="0">
                <a:solidFill>
                  <a:srgbClr val="000000"/>
                </a:solidFill>
                <a:latin typeface="Times New Roman" panose="02020603050405020304" pitchFamily="18" charset="0"/>
                <a:cs typeface="Times New Roman" panose="02020603050405020304" pitchFamily="18" charset="0"/>
              </a:rPr>
              <a:t>d</a:t>
            </a:r>
            <a:r>
              <a:rPr lang="es-CO" b="0" i="0" u="none" strike="noStrike" dirty="0">
                <a:solidFill>
                  <a:srgbClr val="000000"/>
                </a:solidFill>
                <a:effectLst/>
                <a:latin typeface="Times New Roman" panose="02020603050405020304" pitchFamily="18" charset="0"/>
                <a:cs typeface="Times New Roman" panose="02020603050405020304" pitchFamily="18" charset="0"/>
              </a:rPr>
              <a:t>idácticas, a incluir compromiso de los estudiantes a desarrollar oportunidades de investigación.</a:t>
            </a:r>
          </a:p>
          <a:p>
            <a:pPr marL="285750" indent="-285750" algn="l">
              <a:buFont typeface="Arial" panose="020B0604020202020204" pitchFamily="34" charset="0"/>
              <a:buChar char="•"/>
            </a:pPr>
            <a:r>
              <a:rPr lang="es-CO" dirty="0">
                <a:solidFill>
                  <a:srgbClr val="000000"/>
                </a:solidFill>
                <a:latin typeface="Times New Roman" panose="02020603050405020304" pitchFamily="18" charset="0"/>
                <a:cs typeface="Times New Roman" panose="02020603050405020304" pitchFamily="18" charset="0"/>
              </a:rPr>
              <a:t>La organización de la literatura en modelación matemática en estas tres categorías permitió concluir que es indispensable una transformación desde el currículo en donde el profesor se centre más en la situación, contexto o proyecto, que en el mismo contenido; en donde pueda explicar fenómenos y resolver problemas de las matemáticas y de otras ciencias.</a:t>
            </a:r>
            <a:endParaRPr lang="es-ES_tradnl" dirty="0">
              <a:latin typeface="Times New Roman" panose="02020603050405020304" pitchFamily="18" charset="0"/>
              <a:cs typeface="Times New Roman" panose="02020603050405020304" pitchFamily="18" charset="0"/>
            </a:endParaRPr>
          </a:p>
        </p:txBody>
      </p:sp>
      <p:sp>
        <p:nvSpPr>
          <p:cNvPr id="16" name="Título 15">
            <a:extLst>
              <a:ext uri="{FF2B5EF4-FFF2-40B4-BE49-F238E27FC236}">
                <a16:creationId xmlns:a16="http://schemas.microsoft.com/office/drawing/2014/main" id="{A009CFBE-BE93-154D-E31E-DD25974F0D81}"/>
              </a:ext>
            </a:extLst>
          </p:cNvPr>
          <p:cNvSpPr>
            <a:spLocks noGrp="1"/>
          </p:cNvSpPr>
          <p:nvPr>
            <p:ph type="title"/>
          </p:nvPr>
        </p:nvSpPr>
        <p:spPr/>
        <p:txBody>
          <a:bodyPr/>
          <a:lstStyle/>
          <a:p>
            <a:r>
              <a:rPr lang="es-ES_tradnl" dirty="0"/>
              <a:t>                      </a:t>
            </a:r>
            <a:r>
              <a:rPr lang="es-ES_tradnl" dirty="0">
                <a:latin typeface="Times New Roman" panose="02020603050405020304" pitchFamily="18" charset="0"/>
                <a:cs typeface="Times New Roman" panose="02020603050405020304" pitchFamily="18" charset="0"/>
              </a:rPr>
              <a:t>Conclusiones</a:t>
            </a:r>
          </a:p>
        </p:txBody>
      </p:sp>
    </p:spTree>
    <p:extLst>
      <p:ext uri="{BB962C8B-B14F-4D97-AF65-F5344CB8AC3E}">
        <p14:creationId xmlns:p14="http://schemas.microsoft.com/office/powerpoint/2010/main" val="3502251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6C426-4625-8075-DA7D-602DEE4E22F8}"/>
            </a:ext>
          </a:extLst>
        </p:cNvPr>
        <p:cNvGrpSpPr/>
        <p:nvPr/>
      </p:nvGrpSpPr>
      <p:grpSpPr>
        <a:xfrm>
          <a:off x="0" y="0"/>
          <a:ext cx="0" cy="0"/>
          <a:chOff x="0" y="0"/>
          <a:chExt cx="0" cy="0"/>
        </a:xfrm>
      </p:grpSpPr>
      <p:grpSp>
        <p:nvGrpSpPr>
          <p:cNvPr id="18" name="Grupo 17">
            <a:extLst>
              <a:ext uri="{FF2B5EF4-FFF2-40B4-BE49-F238E27FC236}">
                <a16:creationId xmlns:a16="http://schemas.microsoft.com/office/drawing/2014/main" id="{6F23A16A-2C07-1E5F-C340-0ACC1B5AD91C}"/>
              </a:ext>
            </a:extLst>
          </p:cNvPr>
          <p:cNvGrpSpPr/>
          <p:nvPr/>
        </p:nvGrpSpPr>
        <p:grpSpPr>
          <a:xfrm>
            <a:off x="192152" y="6040970"/>
            <a:ext cx="13068170" cy="817030"/>
            <a:chOff x="110307" y="2741546"/>
            <a:chExt cx="13068170" cy="817030"/>
          </a:xfrm>
        </p:grpSpPr>
        <p:pic>
          <p:nvPicPr>
            <p:cNvPr id="7" name="Picture 6" descr="BIENESTAR UNIVERSITARIO">
              <a:extLst>
                <a:ext uri="{FF2B5EF4-FFF2-40B4-BE49-F238E27FC236}">
                  <a16:creationId xmlns:a16="http://schemas.microsoft.com/office/drawing/2014/main" id="{540FCA62-BBF0-B4BB-AFF0-EE6C7E1652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07" y="2792352"/>
              <a:ext cx="2025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estión Jurídica UNICAUCA">
              <a:extLst>
                <a:ext uri="{FF2B5EF4-FFF2-40B4-BE49-F238E27FC236}">
                  <a16:creationId xmlns:a16="http://schemas.microsoft.com/office/drawing/2014/main" id="{4737D09A-6316-66FC-3137-EFE7B90868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4418" y="2741546"/>
              <a:ext cx="1529552"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dad de Cartagena - Asociación Colombiana de Endodoncia">
              <a:extLst>
                <a:ext uri="{FF2B5EF4-FFF2-40B4-BE49-F238E27FC236}">
                  <a16:creationId xmlns:a16="http://schemas.microsoft.com/office/drawing/2014/main" id="{63A96001-40E3-50FE-7006-75DD2F5F37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9766" y="2792352"/>
              <a:ext cx="123465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nvestigación - UCundinamarca">
              <a:extLst>
                <a:ext uri="{FF2B5EF4-FFF2-40B4-BE49-F238E27FC236}">
                  <a16:creationId xmlns:a16="http://schemas.microsoft.com/office/drawing/2014/main" id="{B1403041-4C67-438C-40E5-CD6B5ED76FF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25" r="25102"/>
            <a:stretch/>
          </p:blipFill>
          <p:spPr bwMode="auto">
            <a:xfrm>
              <a:off x="4885053" y="2831546"/>
              <a:ext cx="1059856"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descr="Gráfico, Logotipo, Gráfico de proyección solar&#10;&#10;Descripción generada automáticamente">
              <a:extLst>
                <a:ext uri="{FF2B5EF4-FFF2-40B4-BE49-F238E27FC236}">
                  <a16:creationId xmlns:a16="http://schemas.microsoft.com/office/drawing/2014/main" id="{A5C49A23-CE1E-0F52-305B-F8A3A9927412}"/>
                </a:ext>
              </a:extLst>
            </p:cNvPr>
            <p:cNvPicPr>
              <a:picLocks noChangeAspect="1"/>
            </p:cNvPicPr>
            <p:nvPr/>
          </p:nvPicPr>
          <p:blipFill>
            <a:blip r:embed="rId6"/>
            <a:stretch>
              <a:fillRect/>
            </a:stretch>
          </p:blipFill>
          <p:spPr>
            <a:xfrm>
              <a:off x="5951501" y="2741546"/>
              <a:ext cx="612000" cy="720000"/>
            </a:xfrm>
            <a:prstGeom prst="rect">
              <a:avLst/>
            </a:prstGeom>
          </p:spPr>
        </p:pic>
        <p:pic>
          <p:nvPicPr>
            <p:cNvPr id="12" name="Imagen 11" descr="Texto&#10;&#10;Descripción generada automáticamente con confianza media">
              <a:extLst>
                <a:ext uri="{FF2B5EF4-FFF2-40B4-BE49-F238E27FC236}">
                  <a16:creationId xmlns:a16="http://schemas.microsoft.com/office/drawing/2014/main" id="{9A633B12-1475-AC4E-7BE1-8C4FCD9E862B}"/>
                </a:ext>
              </a:extLst>
            </p:cNvPr>
            <p:cNvPicPr>
              <a:picLocks noChangeAspect="1"/>
            </p:cNvPicPr>
            <p:nvPr/>
          </p:nvPicPr>
          <p:blipFill>
            <a:blip r:embed="rId7"/>
            <a:stretch>
              <a:fillRect/>
            </a:stretch>
          </p:blipFill>
          <p:spPr>
            <a:xfrm>
              <a:off x="6615544" y="2741546"/>
              <a:ext cx="1560000" cy="720000"/>
            </a:xfrm>
            <a:prstGeom prst="rect">
              <a:avLst/>
            </a:prstGeom>
          </p:spPr>
        </p:pic>
        <p:pic>
          <p:nvPicPr>
            <p:cNvPr id="13" name="Imagen 12" descr="Icono&#10;&#10;Descripción generada automáticamente con confianza baja">
              <a:extLst>
                <a:ext uri="{FF2B5EF4-FFF2-40B4-BE49-F238E27FC236}">
                  <a16:creationId xmlns:a16="http://schemas.microsoft.com/office/drawing/2014/main" id="{69243A5D-7093-907B-BCB0-33B0CCECCC7E}"/>
                </a:ext>
              </a:extLst>
            </p:cNvPr>
            <p:cNvPicPr>
              <a:picLocks noChangeAspect="1"/>
            </p:cNvPicPr>
            <p:nvPr/>
          </p:nvPicPr>
          <p:blipFill>
            <a:blip r:embed="rId8"/>
            <a:stretch>
              <a:fillRect/>
            </a:stretch>
          </p:blipFill>
          <p:spPr>
            <a:xfrm>
              <a:off x="8227587" y="2807441"/>
              <a:ext cx="610466" cy="630000"/>
            </a:xfrm>
            <a:prstGeom prst="rect">
              <a:avLst/>
            </a:prstGeom>
          </p:spPr>
        </p:pic>
        <p:pic>
          <p:nvPicPr>
            <p:cNvPr id="14" name="Imagen 13" descr="Imagen que contiene Diagrama&#10;&#10;Descripción generada automáticamente">
              <a:extLst>
                <a:ext uri="{FF2B5EF4-FFF2-40B4-BE49-F238E27FC236}">
                  <a16:creationId xmlns:a16="http://schemas.microsoft.com/office/drawing/2014/main" id="{C75CD26E-9EDA-44B9-AC18-7B226E10BD84}"/>
                </a:ext>
              </a:extLst>
            </p:cNvPr>
            <p:cNvPicPr>
              <a:picLocks noChangeAspect="1"/>
            </p:cNvPicPr>
            <p:nvPr/>
          </p:nvPicPr>
          <p:blipFill>
            <a:blip r:embed="rId9"/>
            <a:stretch>
              <a:fillRect/>
            </a:stretch>
          </p:blipFill>
          <p:spPr>
            <a:xfrm>
              <a:off x="8893931" y="2807441"/>
              <a:ext cx="1024764" cy="654105"/>
            </a:xfrm>
            <a:prstGeom prst="rect">
              <a:avLst/>
            </a:prstGeom>
          </p:spPr>
        </p:pic>
        <p:pic>
          <p:nvPicPr>
            <p:cNvPr id="15" name="Imagen 14" descr="Interfaz de usuario gráfica, Aplicación, Word&#10;&#10;Descripción generada automáticamente">
              <a:extLst>
                <a:ext uri="{FF2B5EF4-FFF2-40B4-BE49-F238E27FC236}">
                  <a16:creationId xmlns:a16="http://schemas.microsoft.com/office/drawing/2014/main" id="{740ECE59-AC71-6A2D-6DAF-155C84A78417}"/>
                </a:ext>
              </a:extLst>
            </p:cNvPr>
            <p:cNvPicPr>
              <a:picLocks noChangeAspect="1"/>
            </p:cNvPicPr>
            <p:nvPr/>
          </p:nvPicPr>
          <p:blipFill>
            <a:blip r:embed="rId10"/>
            <a:stretch>
              <a:fillRect/>
            </a:stretch>
          </p:blipFill>
          <p:spPr>
            <a:xfrm>
              <a:off x="9966903" y="2779271"/>
              <a:ext cx="2347552" cy="733610"/>
            </a:xfrm>
            <a:prstGeom prst="rect">
              <a:avLst/>
            </a:prstGeom>
          </p:spPr>
        </p:pic>
        <p:pic>
          <p:nvPicPr>
            <p:cNvPr id="17" name="Imagen 16">
              <a:extLst>
                <a:ext uri="{FF2B5EF4-FFF2-40B4-BE49-F238E27FC236}">
                  <a16:creationId xmlns:a16="http://schemas.microsoft.com/office/drawing/2014/main" id="{9073A843-2DD2-7F5E-D8E1-1E95B9D4FC62}"/>
                </a:ext>
              </a:extLst>
            </p:cNvPr>
            <p:cNvPicPr>
              <a:picLocks noChangeAspect="1"/>
            </p:cNvPicPr>
            <p:nvPr/>
          </p:nvPicPr>
          <p:blipFill>
            <a:blip r:embed="rId11"/>
            <a:stretch>
              <a:fillRect/>
            </a:stretch>
          </p:blipFill>
          <p:spPr>
            <a:xfrm>
              <a:off x="12241455" y="2779271"/>
              <a:ext cx="937022" cy="779305"/>
            </a:xfrm>
            <a:prstGeom prst="rect">
              <a:avLst/>
            </a:prstGeom>
          </p:spPr>
        </p:pic>
      </p:grpSp>
      <p:pic>
        <p:nvPicPr>
          <p:cNvPr id="3" name="Imagen 2" descr="Imagen que contiene Gráfico&#10;&#10;Descripción generada automáticamente">
            <a:extLst>
              <a:ext uri="{FF2B5EF4-FFF2-40B4-BE49-F238E27FC236}">
                <a16:creationId xmlns:a16="http://schemas.microsoft.com/office/drawing/2014/main" id="{26822983-DB7F-9463-B6C3-1E196426EABE}"/>
              </a:ext>
            </a:extLst>
          </p:cNvPr>
          <p:cNvPicPr>
            <a:picLocks noChangeAspect="1"/>
          </p:cNvPicPr>
          <p:nvPr/>
        </p:nvPicPr>
        <p:blipFill>
          <a:blip r:embed="rId12"/>
          <a:stretch>
            <a:fillRect/>
          </a:stretch>
        </p:blipFill>
        <p:spPr>
          <a:xfrm>
            <a:off x="1651586" y="184013"/>
            <a:ext cx="1440000" cy="1440000"/>
          </a:xfrm>
          <a:prstGeom prst="rect">
            <a:avLst/>
          </a:prstGeom>
        </p:spPr>
      </p:pic>
      <p:pic>
        <p:nvPicPr>
          <p:cNvPr id="5" name="Imagen 4" descr="Logotipo&#10;&#10;Descripción generada automáticamente">
            <a:extLst>
              <a:ext uri="{FF2B5EF4-FFF2-40B4-BE49-F238E27FC236}">
                <a16:creationId xmlns:a16="http://schemas.microsoft.com/office/drawing/2014/main" id="{D285D32C-A80E-63AC-A722-D76802AB462B}"/>
              </a:ext>
            </a:extLst>
          </p:cNvPr>
          <p:cNvPicPr>
            <a:picLocks noChangeAspect="1"/>
          </p:cNvPicPr>
          <p:nvPr/>
        </p:nvPicPr>
        <p:blipFill>
          <a:blip r:embed="rId13"/>
          <a:stretch>
            <a:fillRect/>
          </a:stretch>
        </p:blipFill>
        <p:spPr>
          <a:xfrm>
            <a:off x="75081" y="226224"/>
            <a:ext cx="1531004" cy="1440000"/>
          </a:xfrm>
          <a:prstGeom prst="rect">
            <a:avLst/>
          </a:prstGeom>
        </p:spPr>
      </p:pic>
      <p:sp>
        <p:nvSpPr>
          <p:cNvPr id="16" name="Título 15">
            <a:extLst>
              <a:ext uri="{FF2B5EF4-FFF2-40B4-BE49-F238E27FC236}">
                <a16:creationId xmlns:a16="http://schemas.microsoft.com/office/drawing/2014/main" id="{951BBB12-0579-C869-84EA-1237F202F086}"/>
              </a:ext>
            </a:extLst>
          </p:cNvPr>
          <p:cNvSpPr>
            <a:spLocks noGrp="1"/>
          </p:cNvSpPr>
          <p:nvPr>
            <p:ph type="title"/>
          </p:nvPr>
        </p:nvSpPr>
        <p:spPr/>
        <p:txBody>
          <a:bodyPr/>
          <a:lstStyle/>
          <a:p>
            <a:r>
              <a:rPr lang="es-ES_tradnl" dirty="0"/>
              <a:t>                      </a:t>
            </a:r>
            <a:r>
              <a:rPr lang="es-ES_tradnl" dirty="0">
                <a:latin typeface="Times New Roman" panose="02020603050405020304" pitchFamily="18" charset="0"/>
                <a:cs typeface="Times New Roman" panose="02020603050405020304" pitchFamily="18" charset="0"/>
              </a:rPr>
              <a:t>Conclusiones</a:t>
            </a:r>
          </a:p>
        </p:txBody>
      </p:sp>
      <p:sp>
        <p:nvSpPr>
          <p:cNvPr id="4" name="Marcador de contenido 3">
            <a:extLst>
              <a:ext uri="{FF2B5EF4-FFF2-40B4-BE49-F238E27FC236}">
                <a16:creationId xmlns:a16="http://schemas.microsoft.com/office/drawing/2014/main" id="{BB1BA5F4-935C-117B-C683-85AAE8DA5D82}"/>
              </a:ext>
            </a:extLst>
          </p:cNvPr>
          <p:cNvSpPr>
            <a:spLocks noGrp="1"/>
          </p:cNvSpPr>
          <p:nvPr>
            <p:ph idx="1"/>
          </p:nvPr>
        </p:nvSpPr>
        <p:spPr/>
        <p:txBody>
          <a:bodyPr>
            <a:normAutofit fontScale="92500" lnSpcReduction="10000"/>
          </a:bodyPr>
          <a:lstStyle/>
          <a:p>
            <a:pPr marL="285750" indent="-285750" algn="l">
              <a:buFont typeface="Arial" panose="020B0604020202020204" pitchFamily="34" charset="0"/>
              <a:buChar char="•"/>
            </a:pPr>
            <a:endParaRPr lang="es-CO" b="0" i="0" u="none" strike="noStrike" dirty="0">
              <a:solidFill>
                <a:srgbClr val="000000"/>
              </a:solidFill>
              <a:effectLst/>
              <a:latin typeface="Century Gothic" panose="020B0502020202020204" pitchFamily="34" charset="0"/>
            </a:endParaRPr>
          </a:p>
          <a:p>
            <a:pPr marL="285750" indent="-285750" algn="l">
              <a:buFont typeface="Arial" panose="020B0604020202020204" pitchFamily="34" charset="0"/>
              <a:buChar char="•"/>
            </a:pPr>
            <a:r>
              <a:rPr lang="es-CO" b="0" i="0" u="none" strike="noStrike" dirty="0">
                <a:solidFill>
                  <a:srgbClr val="000000"/>
                </a:solidFill>
                <a:effectLst/>
                <a:latin typeface="Times New Roman" panose="02020603050405020304" pitchFamily="18" charset="0"/>
                <a:cs typeface="Times New Roman" panose="02020603050405020304" pitchFamily="18" charset="0"/>
              </a:rPr>
              <a:t>La competencia de Modelación no se puede inferir, es una estructura y un conjunto de prácticas. Hay que implementar esas prácticas y observar los cambios que se producen en el desempeño con respecto a la modelación.</a:t>
            </a:r>
          </a:p>
          <a:p>
            <a:pPr marL="285750" indent="-285750"/>
            <a:r>
              <a:rPr lang="es-CO" b="0" i="0" u="none" strike="noStrike" dirty="0">
                <a:solidFill>
                  <a:srgbClr val="000000"/>
                </a:solidFill>
                <a:effectLst/>
                <a:latin typeface="Times New Roman" panose="02020603050405020304" pitchFamily="18" charset="0"/>
                <a:cs typeface="Times New Roman" panose="02020603050405020304" pitchFamily="18" charset="0"/>
              </a:rPr>
              <a:t>La modelación matemática nos va a permitir hacer que el estudiante conozca el medio que lo rodea, que se involucre en la búsqueda de soluciones de fenómenos. </a:t>
            </a:r>
            <a:endParaRPr lang="es-CO" dirty="0">
              <a:solidFill>
                <a:srgbClr val="000000"/>
              </a:solidFill>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s-CO" dirty="0">
                <a:solidFill>
                  <a:srgbClr val="000000"/>
                </a:solidFill>
                <a:latin typeface="Times New Roman" panose="02020603050405020304" pitchFamily="18" charset="0"/>
                <a:cs typeface="Times New Roman" panose="02020603050405020304" pitchFamily="18" charset="0"/>
              </a:rPr>
              <a:t>La r</a:t>
            </a:r>
            <a:r>
              <a:rPr lang="es-CO" b="0" i="0" u="none" strike="noStrike" dirty="0">
                <a:solidFill>
                  <a:srgbClr val="000000"/>
                </a:solidFill>
                <a:effectLst/>
                <a:latin typeface="Times New Roman" panose="02020603050405020304" pitchFamily="18" charset="0"/>
                <a:cs typeface="Times New Roman" panose="02020603050405020304" pitchFamily="18" charset="0"/>
              </a:rPr>
              <a:t>elación de los elementos cognitivos que se identifican en las tres categorías en las que se organizó el estado del arte sirven de andamiaje para la construcción del marco teórico.</a:t>
            </a:r>
          </a:p>
          <a:p>
            <a:pPr marL="285750" indent="-285750" algn="l">
              <a:buFont typeface="Arial" panose="020B0604020202020204" pitchFamily="34" charset="0"/>
              <a:buChar char="•"/>
            </a:pPr>
            <a:r>
              <a:rPr lang="es-CO" dirty="0">
                <a:solidFill>
                  <a:srgbClr val="000000"/>
                </a:solidFill>
                <a:latin typeface="Times New Roman" panose="02020603050405020304" pitchFamily="18" charset="0"/>
                <a:cs typeface="Times New Roman" panose="02020603050405020304" pitchFamily="18" charset="0"/>
              </a:rPr>
              <a:t>La formación de profesores de primaria debería profundizar sobre los procesos de la actividad matemática, en especial la modelación.</a:t>
            </a:r>
            <a:endParaRPr lang="es-CO" b="0" i="0" u="none" strike="noStrike" dirty="0">
              <a:solidFill>
                <a:srgbClr val="000000"/>
              </a:solidFill>
              <a:effectLst/>
              <a:latin typeface="Times New Roman" panose="02020603050405020304" pitchFamily="18" charset="0"/>
              <a:cs typeface="Times New Roman" panose="02020603050405020304" pitchFamily="18" charset="0"/>
            </a:endParaRPr>
          </a:p>
          <a:p>
            <a:endParaRPr lang="es-ES_tradnl" dirty="0"/>
          </a:p>
        </p:txBody>
      </p:sp>
    </p:spTree>
    <p:extLst>
      <p:ext uri="{BB962C8B-B14F-4D97-AF65-F5344CB8AC3E}">
        <p14:creationId xmlns:p14="http://schemas.microsoft.com/office/powerpoint/2010/main" val="3218775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E5606-7C9D-0BFF-4FC1-AA355B99115D}"/>
            </a:ext>
          </a:extLst>
        </p:cNvPr>
        <p:cNvGrpSpPr/>
        <p:nvPr/>
      </p:nvGrpSpPr>
      <p:grpSpPr>
        <a:xfrm>
          <a:off x="0" y="0"/>
          <a:ext cx="0" cy="0"/>
          <a:chOff x="0" y="0"/>
          <a:chExt cx="0" cy="0"/>
        </a:xfrm>
      </p:grpSpPr>
      <p:grpSp>
        <p:nvGrpSpPr>
          <p:cNvPr id="18" name="Grupo 17">
            <a:extLst>
              <a:ext uri="{FF2B5EF4-FFF2-40B4-BE49-F238E27FC236}">
                <a16:creationId xmlns:a16="http://schemas.microsoft.com/office/drawing/2014/main" id="{FE4F48D3-2E60-DBA4-6378-6A723FBCC3E1}"/>
              </a:ext>
            </a:extLst>
          </p:cNvPr>
          <p:cNvGrpSpPr/>
          <p:nvPr/>
        </p:nvGrpSpPr>
        <p:grpSpPr>
          <a:xfrm>
            <a:off x="192152" y="6040970"/>
            <a:ext cx="13068170" cy="817030"/>
            <a:chOff x="110307" y="2741546"/>
            <a:chExt cx="13068170" cy="817030"/>
          </a:xfrm>
        </p:grpSpPr>
        <p:pic>
          <p:nvPicPr>
            <p:cNvPr id="7" name="Picture 6" descr="BIENESTAR UNIVERSITARIO">
              <a:extLst>
                <a:ext uri="{FF2B5EF4-FFF2-40B4-BE49-F238E27FC236}">
                  <a16:creationId xmlns:a16="http://schemas.microsoft.com/office/drawing/2014/main" id="{1A8A767F-A7D0-4D46-7B93-6CC9E3981E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07" y="2792352"/>
              <a:ext cx="2025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estión Jurídica UNICAUCA">
              <a:extLst>
                <a:ext uri="{FF2B5EF4-FFF2-40B4-BE49-F238E27FC236}">
                  <a16:creationId xmlns:a16="http://schemas.microsoft.com/office/drawing/2014/main" id="{17D2A0C5-E02C-D6F2-040F-B283BB0325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4418" y="2741546"/>
              <a:ext cx="1529552"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dad de Cartagena - Asociación Colombiana de Endodoncia">
              <a:extLst>
                <a:ext uri="{FF2B5EF4-FFF2-40B4-BE49-F238E27FC236}">
                  <a16:creationId xmlns:a16="http://schemas.microsoft.com/office/drawing/2014/main" id="{6E5A60E0-97AC-1515-C2CB-1D4BD030CE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9766" y="2792352"/>
              <a:ext cx="123465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nvestigación - UCundinamarca">
              <a:extLst>
                <a:ext uri="{FF2B5EF4-FFF2-40B4-BE49-F238E27FC236}">
                  <a16:creationId xmlns:a16="http://schemas.microsoft.com/office/drawing/2014/main" id="{886DB56D-16DA-CDCD-5204-75B35BA77C1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25" r="25102"/>
            <a:stretch/>
          </p:blipFill>
          <p:spPr bwMode="auto">
            <a:xfrm>
              <a:off x="4885053" y="2831546"/>
              <a:ext cx="1059856"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descr="Gráfico, Logotipo, Gráfico de proyección solar&#10;&#10;Descripción generada automáticamente">
              <a:extLst>
                <a:ext uri="{FF2B5EF4-FFF2-40B4-BE49-F238E27FC236}">
                  <a16:creationId xmlns:a16="http://schemas.microsoft.com/office/drawing/2014/main" id="{96A41596-6FA7-69C3-422B-B0017959C25F}"/>
                </a:ext>
              </a:extLst>
            </p:cNvPr>
            <p:cNvPicPr>
              <a:picLocks noChangeAspect="1"/>
            </p:cNvPicPr>
            <p:nvPr/>
          </p:nvPicPr>
          <p:blipFill>
            <a:blip r:embed="rId6"/>
            <a:stretch>
              <a:fillRect/>
            </a:stretch>
          </p:blipFill>
          <p:spPr>
            <a:xfrm>
              <a:off x="5951501" y="2741546"/>
              <a:ext cx="612000" cy="720000"/>
            </a:xfrm>
            <a:prstGeom prst="rect">
              <a:avLst/>
            </a:prstGeom>
          </p:spPr>
        </p:pic>
        <p:pic>
          <p:nvPicPr>
            <p:cNvPr id="12" name="Imagen 11" descr="Texto&#10;&#10;Descripción generada automáticamente con confianza media">
              <a:extLst>
                <a:ext uri="{FF2B5EF4-FFF2-40B4-BE49-F238E27FC236}">
                  <a16:creationId xmlns:a16="http://schemas.microsoft.com/office/drawing/2014/main" id="{8B23D2B8-8C23-6108-7940-7FC760E845B7}"/>
                </a:ext>
              </a:extLst>
            </p:cNvPr>
            <p:cNvPicPr>
              <a:picLocks noChangeAspect="1"/>
            </p:cNvPicPr>
            <p:nvPr/>
          </p:nvPicPr>
          <p:blipFill>
            <a:blip r:embed="rId7"/>
            <a:stretch>
              <a:fillRect/>
            </a:stretch>
          </p:blipFill>
          <p:spPr>
            <a:xfrm>
              <a:off x="6615544" y="2741546"/>
              <a:ext cx="1560000" cy="720000"/>
            </a:xfrm>
            <a:prstGeom prst="rect">
              <a:avLst/>
            </a:prstGeom>
          </p:spPr>
        </p:pic>
        <p:pic>
          <p:nvPicPr>
            <p:cNvPr id="13" name="Imagen 12" descr="Icono&#10;&#10;Descripción generada automáticamente con confianza baja">
              <a:extLst>
                <a:ext uri="{FF2B5EF4-FFF2-40B4-BE49-F238E27FC236}">
                  <a16:creationId xmlns:a16="http://schemas.microsoft.com/office/drawing/2014/main" id="{75B95264-8151-DE32-3C73-FC5C66080ABA}"/>
                </a:ext>
              </a:extLst>
            </p:cNvPr>
            <p:cNvPicPr>
              <a:picLocks noChangeAspect="1"/>
            </p:cNvPicPr>
            <p:nvPr/>
          </p:nvPicPr>
          <p:blipFill>
            <a:blip r:embed="rId8"/>
            <a:stretch>
              <a:fillRect/>
            </a:stretch>
          </p:blipFill>
          <p:spPr>
            <a:xfrm>
              <a:off x="8227587" y="2807441"/>
              <a:ext cx="610466" cy="630000"/>
            </a:xfrm>
            <a:prstGeom prst="rect">
              <a:avLst/>
            </a:prstGeom>
          </p:spPr>
        </p:pic>
        <p:pic>
          <p:nvPicPr>
            <p:cNvPr id="14" name="Imagen 13" descr="Imagen que contiene Diagrama&#10;&#10;Descripción generada automáticamente">
              <a:extLst>
                <a:ext uri="{FF2B5EF4-FFF2-40B4-BE49-F238E27FC236}">
                  <a16:creationId xmlns:a16="http://schemas.microsoft.com/office/drawing/2014/main" id="{1AE75213-2284-6C2B-7391-27681FF1D444}"/>
                </a:ext>
              </a:extLst>
            </p:cNvPr>
            <p:cNvPicPr>
              <a:picLocks noChangeAspect="1"/>
            </p:cNvPicPr>
            <p:nvPr/>
          </p:nvPicPr>
          <p:blipFill>
            <a:blip r:embed="rId9"/>
            <a:stretch>
              <a:fillRect/>
            </a:stretch>
          </p:blipFill>
          <p:spPr>
            <a:xfrm>
              <a:off x="8893931" y="2807441"/>
              <a:ext cx="1024764" cy="654105"/>
            </a:xfrm>
            <a:prstGeom prst="rect">
              <a:avLst/>
            </a:prstGeom>
          </p:spPr>
        </p:pic>
        <p:pic>
          <p:nvPicPr>
            <p:cNvPr id="15" name="Imagen 14" descr="Interfaz de usuario gráfica, Aplicación, Word&#10;&#10;Descripción generada automáticamente">
              <a:extLst>
                <a:ext uri="{FF2B5EF4-FFF2-40B4-BE49-F238E27FC236}">
                  <a16:creationId xmlns:a16="http://schemas.microsoft.com/office/drawing/2014/main" id="{C940745E-D01B-8565-69A3-482A88327B6A}"/>
                </a:ext>
              </a:extLst>
            </p:cNvPr>
            <p:cNvPicPr>
              <a:picLocks noChangeAspect="1"/>
            </p:cNvPicPr>
            <p:nvPr/>
          </p:nvPicPr>
          <p:blipFill>
            <a:blip r:embed="rId10"/>
            <a:stretch>
              <a:fillRect/>
            </a:stretch>
          </p:blipFill>
          <p:spPr>
            <a:xfrm>
              <a:off x="9966903" y="2779271"/>
              <a:ext cx="2347552" cy="733610"/>
            </a:xfrm>
            <a:prstGeom prst="rect">
              <a:avLst/>
            </a:prstGeom>
          </p:spPr>
        </p:pic>
        <p:pic>
          <p:nvPicPr>
            <p:cNvPr id="17" name="Imagen 16">
              <a:extLst>
                <a:ext uri="{FF2B5EF4-FFF2-40B4-BE49-F238E27FC236}">
                  <a16:creationId xmlns:a16="http://schemas.microsoft.com/office/drawing/2014/main" id="{E66E6CE6-4BE6-8EC1-929D-2C1499156238}"/>
                </a:ext>
              </a:extLst>
            </p:cNvPr>
            <p:cNvPicPr>
              <a:picLocks noChangeAspect="1"/>
            </p:cNvPicPr>
            <p:nvPr/>
          </p:nvPicPr>
          <p:blipFill>
            <a:blip r:embed="rId11"/>
            <a:stretch>
              <a:fillRect/>
            </a:stretch>
          </p:blipFill>
          <p:spPr>
            <a:xfrm>
              <a:off x="12241455" y="2779271"/>
              <a:ext cx="937022" cy="779305"/>
            </a:xfrm>
            <a:prstGeom prst="rect">
              <a:avLst/>
            </a:prstGeom>
          </p:spPr>
        </p:pic>
      </p:grpSp>
      <p:pic>
        <p:nvPicPr>
          <p:cNvPr id="3" name="Imagen 2" descr="Imagen que contiene Gráfico&#10;&#10;Descripción generada automáticamente">
            <a:extLst>
              <a:ext uri="{FF2B5EF4-FFF2-40B4-BE49-F238E27FC236}">
                <a16:creationId xmlns:a16="http://schemas.microsoft.com/office/drawing/2014/main" id="{BA38741F-0B56-E63A-6785-F5FBC8DC4476}"/>
              </a:ext>
            </a:extLst>
          </p:cNvPr>
          <p:cNvPicPr>
            <a:picLocks noChangeAspect="1"/>
          </p:cNvPicPr>
          <p:nvPr/>
        </p:nvPicPr>
        <p:blipFill>
          <a:blip r:embed="rId12"/>
          <a:stretch>
            <a:fillRect/>
          </a:stretch>
        </p:blipFill>
        <p:spPr>
          <a:xfrm>
            <a:off x="1651586" y="184013"/>
            <a:ext cx="1440000" cy="1440000"/>
          </a:xfrm>
          <a:prstGeom prst="rect">
            <a:avLst/>
          </a:prstGeom>
        </p:spPr>
      </p:pic>
      <p:pic>
        <p:nvPicPr>
          <p:cNvPr id="5" name="Imagen 4" descr="Logotipo&#10;&#10;Descripción generada automáticamente">
            <a:extLst>
              <a:ext uri="{FF2B5EF4-FFF2-40B4-BE49-F238E27FC236}">
                <a16:creationId xmlns:a16="http://schemas.microsoft.com/office/drawing/2014/main" id="{C06AEB77-F203-7ABE-1B84-ADB05121A6A8}"/>
              </a:ext>
            </a:extLst>
          </p:cNvPr>
          <p:cNvPicPr>
            <a:picLocks noChangeAspect="1"/>
          </p:cNvPicPr>
          <p:nvPr/>
        </p:nvPicPr>
        <p:blipFill>
          <a:blip r:embed="rId13"/>
          <a:stretch>
            <a:fillRect/>
          </a:stretch>
        </p:blipFill>
        <p:spPr>
          <a:xfrm>
            <a:off x="75081" y="226224"/>
            <a:ext cx="1531004" cy="1440000"/>
          </a:xfrm>
          <a:prstGeom prst="rect">
            <a:avLst/>
          </a:prstGeom>
        </p:spPr>
      </p:pic>
      <p:sp>
        <p:nvSpPr>
          <p:cNvPr id="2" name="Título 1">
            <a:extLst>
              <a:ext uri="{FF2B5EF4-FFF2-40B4-BE49-F238E27FC236}">
                <a16:creationId xmlns:a16="http://schemas.microsoft.com/office/drawing/2014/main" id="{AD800442-6A9C-FCD2-9888-B6EF848E8774}"/>
              </a:ext>
            </a:extLst>
          </p:cNvPr>
          <p:cNvSpPr>
            <a:spLocks noGrp="1"/>
          </p:cNvSpPr>
          <p:nvPr>
            <p:ph type="title"/>
          </p:nvPr>
        </p:nvSpPr>
        <p:spPr>
          <a:xfrm>
            <a:off x="3137088" y="365127"/>
            <a:ext cx="9390529" cy="966492"/>
          </a:xfrm>
        </p:spPr>
        <p:txBody>
          <a:bodyPr/>
          <a:lstStyle/>
          <a:p>
            <a:pPr algn="ctr"/>
            <a:r>
              <a:rPr lang="es-CO" dirty="0">
                <a:latin typeface="Times New Roman" panose="02020603050405020304" pitchFamily="18" charset="0"/>
                <a:cs typeface="Times New Roman" panose="02020603050405020304" pitchFamily="18" charset="0"/>
              </a:rPr>
              <a:t>Referencias Bibliográficas</a:t>
            </a:r>
          </a:p>
        </p:txBody>
      </p:sp>
      <p:sp>
        <p:nvSpPr>
          <p:cNvPr id="4" name="Marcador de contenido 3">
            <a:extLst>
              <a:ext uri="{FF2B5EF4-FFF2-40B4-BE49-F238E27FC236}">
                <a16:creationId xmlns:a16="http://schemas.microsoft.com/office/drawing/2014/main" id="{66C5CC22-75E3-3BE6-6E71-5EB7855B004D}"/>
              </a:ext>
            </a:extLst>
          </p:cNvPr>
          <p:cNvSpPr>
            <a:spLocks noGrp="1"/>
          </p:cNvSpPr>
          <p:nvPr>
            <p:ph idx="1"/>
          </p:nvPr>
        </p:nvSpPr>
        <p:spPr>
          <a:xfrm>
            <a:off x="924857" y="1825625"/>
            <a:ext cx="12047223" cy="4351338"/>
          </a:xfrm>
        </p:spPr>
        <p:txBody>
          <a:bodyPr>
            <a:normAutofit fontScale="25000" lnSpcReduction="20000"/>
          </a:bodyPr>
          <a:lstStyle/>
          <a:p>
            <a:pPr marL="0" indent="0" algn="just">
              <a:lnSpc>
                <a:spcPct val="120000"/>
              </a:lnSpc>
              <a:buNone/>
            </a:pPr>
            <a:r>
              <a:rPr lang="en-US" sz="5600" kern="100" dirty="0" err="1">
                <a:effectLst/>
                <a:latin typeface="Arial" panose="020B0604020202020204" pitchFamily="34" charset="0"/>
                <a:ea typeface="Aptos" panose="020B0004020202020204" pitchFamily="34" charset="0"/>
                <a:cs typeface="Arial" panose="020B0604020202020204" pitchFamily="34" charset="0"/>
              </a:rPr>
              <a:t>Hidayat</a:t>
            </a:r>
            <a:r>
              <a:rPr lang="en-US" sz="5600" kern="100" dirty="0">
                <a:effectLst/>
                <a:latin typeface="Arial" panose="020B0604020202020204" pitchFamily="34" charset="0"/>
                <a:ea typeface="Aptos" panose="020B0004020202020204" pitchFamily="34" charset="0"/>
                <a:cs typeface="Arial" panose="020B0604020202020204" pitchFamily="34" charset="0"/>
              </a:rPr>
              <a:t>, R., Adnan, M., Abdullah, M. F. N. L., &amp; </a:t>
            </a:r>
            <a:r>
              <a:rPr lang="en-US" sz="5600" kern="100" dirty="0" err="1">
                <a:effectLst/>
                <a:latin typeface="Arial" panose="020B0604020202020204" pitchFamily="34" charset="0"/>
                <a:ea typeface="Aptos" panose="020B0004020202020204" pitchFamily="34" charset="0"/>
                <a:cs typeface="Arial" panose="020B0604020202020204" pitchFamily="34" charset="0"/>
              </a:rPr>
              <a:t>Safrudiannur</a:t>
            </a:r>
            <a:r>
              <a:rPr lang="en-US" sz="5600" kern="100" dirty="0">
                <a:effectLst/>
                <a:latin typeface="Arial" panose="020B0604020202020204" pitchFamily="34" charset="0"/>
                <a:ea typeface="Aptos" panose="020B0004020202020204" pitchFamily="34" charset="0"/>
                <a:cs typeface="Arial" panose="020B0604020202020204" pitchFamily="34" charset="0"/>
              </a:rPr>
              <a:t>, (2022). A systematic       literature review of measurement of mathematical modeling in mathematics education context. Eurasia Journal of Mathematics, Science and Technology Education, 18(5), em2108. </a:t>
            </a:r>
            <a:r>
              <a:rPr lang="en-US" sz="5600" u="sng" kern="100"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14"/>
              </a:rPr>
              <a:t>https://doi.org/10.29333/ejmste/12007</a:t>
            </a:r>
            <a:endParaRPr lang="es-CO" sz="5600" kern="100" dirty="0">
              <a:effectLst/>
              <a:latin typeface="Arial" panose="020B0604020202020204" pitchFamily="34" charset="0"/>
              <a:ea typeface="Aptos" panose="020B0004020202020204" pitchFamily="34" charset="0"/>
              <a:cs typeface="Arial" panose="020B0604020202020204" pitchFamily="34" charset="0"/>
            </a:endParaRPr>
          </a:p>
          <a:p>
            <a:pPr marL="0" indent="0" algn="just">
              <a:lnSpc>
                <a:spcPct val="120000"/>
              </a:lnSpc>
              <a:buNone/>
            </a:pPr>
            <a:r>
              <a:rPr lang="en-US" sz="5600" kern="100" dirty="0">
                <a:effectLst/>
                <a:latin typeface="Arial" panose="020B0604020202020204" pitchFamily="34" charset="0"/>
                <a:ea typeface="Aptos" panose="020B0004020202020204" pitchFamily="34" charset="0"/>
                <a:cs typeface="Arial" panose="020B0604020202020204" pitchFamily="34" charset="0"/>
              </a:rPr>
              <a:t>Hıdıroğlu, </a:t>
            </a:r>
            <a:r>
              <a:rPr lang="en-US" sz="5600" kern="100" dirty="0" err="1">
                <a:effectLst/>
                <a:latin typeface="Arial" panose="020B0604020202020204" pitchFamily="34" charset="0"/>
                <a:ea typeface="Aptos" panose="020B0004020202020204" pitchFamily="34" charset="0"/>
                <a:cs typeface="Arial" panose="020B0604020202020204" pitchFamily="34" charset="0"/>
              </a:rPr>
              <a:t>Ç</a:t>
            </a:r>
            <a:r>
              <a:rPr lang="en-US" sz="5600" kern="100" dirty="0">
                <a:effectLst/>
                <a:latin typeface="Arial" panose="020B0604020202020204" pitchFamily="34" charset="0"/>
                <a:ea typeface="Aptos" panose="020B0004020202020204" pitchFamily="34" charset="0"/>
                <a:cs typeface="Arial" panose="020B0604020202020204" pitchFamily="34" charset="0"/>
              </a:rPr>
              <a:t>. N. (2022). Mathematics student teachers’ task design processes: The case of History, Theory, Technology, and Modeling. </a:t>
            </a:r>
            <a:r>
              <a:rPr lang="es-ES" sz="5600" kern="100" dirty="0" err="1">
                <a:effectLst/>
                <a:latin typeface="Arial" panose="020B0604020202020204" pitchFamily="34" charset="0"/>
                <a:ea typeface="Aptos" panose="020B0004020202020204" pitchFamily="34" charset="0"/>
                <a:cs typeface="Arial" panose="020B0604020202020204" pitchFamily="34" charset="0"/>
              </a:rPr>
              <a:t>Journal</a:t>
            </a:r>
            <a:r>
              <a:rPr lang="es-ES" sz="5600" kern="100" dirty="0">
                <a:effectLst/>
                <a:latin typeface="Arial" panose="020B0604020202020204" pitchFamily="34" charset="0"/>
                <a:ea typeface="Aptos" panose="020B0004020202020204" pitchFamily="34" charset="0"/>
                <a:cs typeface="Arial" panose="020B0604020202020204" pitchFamily="34" charset="0"/>
              </a:rPr>
              <a:t> of </a:t>
            </a:r>
            <a:r>
              <a:rPr lang="es-ES" sz="5600" kern="100" dirty="0" err="1">
                <a:effectLst/>
                <a:latin typeface="Arial" panose="020B0604020202020204" pitchFamily="34" charset="0"/>
                <a:ea typeface="Aptos" panose="020B0004020202020204" pitchFamily="34" charset="0"/>
                <a:cs typeface="Arial" panose="020B0604020202020204" pitchFamily="34" charset="0"/>
              </a:rPr>
              <a:t>Pedagogical</a:t>
            </a:r>
            <a:r>
              <a:rPr lang="es-ES" sz="5600" kern="100" dirty="0">
                <a:effectLst/>
                <a:latin typeface="Arial" panose="020B0604020202020204" pitchFamily="34" charset="0"/>
                <a:ea typeface="Aptos" panose="020B0004020202020204" pitchFamily="34" charset="0"/>
                <a:cs typeface="Arial" panose="020B0604020202020204" pitchFamily="34" charset="0"/>
              </a:rPr>
              <a:t> </a:t>
            </a:r>
            <a:r>
              <a:rPr lang="es-ES" sz="5600" kern="100" dirty="0" err="1">
                <a:effectLst/>
                <a:latin typeface="Arial" panose="020B0604020202020204" pitchFamily="34" charset="0"/>
                <a:ea typeface="Aptos" panose="020B0004020202020204" pitchFamily="34" charset="0"/>
                <a:cs typeface="Arial" panose="020B0604020202020204" pitchFamily="34" charset="0"/>
              </a:rPr>
              <a:t>Research</a:t>
            </a:r>
            <a:r>
              <a:rPr lang="es-ES" sz="5600" kern="100" dirty="0">
                <a:effectLst/>
                <a:latin typeface="Arial" panose="020B0604020202020204" pitchFamily="34" charset="0"/>
                <a:ea typeface="Aptos" panose="020B0004020202020204" pitchFamily="34" charset="0"/>
                <a:cs typeface="Arial" panose="020B0604020202020204" pitchFamily="34" charset="0"/>
              </a:rPr>
              <a:t>, 6(5), 17-53. </a:t>
            </a:r>
            <a:r>
              <a:rPr lang="es-ES" sz="5600" u="sng" kern="100"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15"/>
              </a:rPr>
              <a:t>https://doi.org/10.33902/JPR.202217094</a:t>
            </a:r>
            <a:endParaRPr lang="es-CO" sz="5600" kern="100" dirty="0">
              <a:effectLst/>
              <a:latin typeface="Arial" panose="020B0604020202020204" pitchFamily="34" charset="0"/>
              <a:ea typeface="Aptos" panose="020B0004020202020204" pitchFamily="34" charset="0"/>
              <a:cs typeface="Arial" panose="020B0604020202020204" pitchFamily="34" charset="0"/>
            </a:endParaRPr>
          </a:p>
          <a:p>
            <a:pPr marL="0" indent="0" algn="just">
              <a:lnSpc>
                <a:spcPct val="120000"/>
              </a:lnSpc>
              <a:buNone/>
            </a:pPr>
            <a:r>
              <a:rPr lang="es-ES" sz="5600" kern="100" dirty="0">
                <a:effectLst/>
                <a:latin typeface="Arial" panose="020B0604020202020204" pitchFamily="34" charset="0"/>
                <a:ea typeface="Aptos" panose="020B0004020202020204" pitchFamily="34" charset="0"/>
                <a:cs typeface="Arial" panose="020B0604020202020204" pitchFamily="34" charset="0"/>
              </a:rPr>
              <a:t>Karaman </a:t>
            </a:r>
            <a:r>
              <a:rPr lang="es-ES" sz="5600" kern="100" dirty="0" err="1">
                <a:effectLst/>
                <a:latin typeface="Arial" panose="020B0604020202020204" pitchFamily="34" charset="0"/>
                <a:ea typeface="Aptos" panose="020B0004020202020204" pitchFamily="34" charset="0"/>
                <a:cs typeface="Arial" panose="020B0604020202020204" pitchFamily="34" charset="0"/>
              </a:rPr>
              <a:t>Dündar</a:t>
            </a:r>
            <a:r>
              <a:rPr lang="es-ES" sz="5600" kern="100" dirty="0">
                <a:effectLst/>
                <a:latin typeface="Arial" panose="020B0604020202020204" pitchFamily="34" charset="0"/>
                <a:ea typeface="Aptos" panose="020B0004020202020204" pitchFamily="34" charset="0"/>
                <a:cs typeface="Arial" panose="020B0604020202020204" pitchFamily="34" charset="0"/>
              </a:rPr>
              <a:t>, R., &amp; Bora, R. B. (2024). </a:t>
            </a:r>
            <a:r>
              <a:rPr lang="en-US" sz="5600" kern="100" dirty="0">
                <a:effectLst/>
                <a:latin typeface="Arial" panose="020B0604020202020204" pitchFamily="34" charset="0"/>
                <a:ea typeface="Aptos" panose="020B0004020202020204" pitchFamily="34" charset="0"/>
                <a:cs typeface="Arial" panose="020B0604020202020204" pitchFamily="34" charset="0"/>
              </a:rPr>
              <a:t>Analysis of Middle School Mathematics Applications Textbook Activities Based on Model-Eliciting Principles. </a:t>
            </a:r>
            <a:r>
              <a:rPr lang="en-US" sz="5600" kern="100" dirty="0" err="1">
                <a:effectLst/>
                <a:latin typeface="Arial" panose="020B0604020202020204" pitchFamily="34" charset="0"/>
                <a:ea typeface="Aptos" panose="020B0004020202020204" pitchFamily="34" charset="0"/>
                <a:cs typeface="Arial" panose="020B0604020202020204" pitchFamily="34" charset="0"/>
              </a:rPr>
              <a:t>Bartın</a:t>
            </a:r>
            <a:r>
              <a:rPr lang="en-US" sz="5600" kern="100" dirty="0">
                <a:effectLst/>
                <a:latin typeface="Arial" panose="020B0604020202020204" pitchFamily="34" charset="0"/>
                <a:ea typeface="Aptos" panose="020B0004020202020204" pitchFamily="34" charset="0"/>
                <a:cs typeface="Arial" panose="020B0604020202020204" pitchFamily="34" charset="0"/>
              </a:rPr>
              <a:t> University Journal of Faculty of Education, 13(1), 84-99. </a:t>
            </a:r>
            <a:r>
              <a:rPr lang="en-US" sz="5600" u="sng" kern="100"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16"/>
              </a:rPr>
              <a:t>https://doi.org/10.14686/buefad.1299706</a:t>
            </a:r>
            <a:endParaRPr lang="es-CO" sz="5600" kern="100" dirty="0">
              <a:effectLst/>
              <a:latin typeface="Arial" panose="020B0604020202020204" pitchFamily="34" charset="0"/>
              <a:ea typeface="Aptos" panose="020B0004020202020204" pitchFamily="34" charset="0"/>
              <a:cs typeface="Arial" panose="020B0604020202020204" pitchFamily="34" charset="0"/>
            </a:endParaRPr>
          </a:p>
          <a:p>
            <a:pPr marL="0" indent="0" algn="just">
              <a:lnSpc>
                <a:spcPct val="120000"/>
              </a:lnSpc>
              <a:buNone/>
            </a:pPr>
            <a:r>
              <a:rPr lang="en-US" sz="5600" kern="100" dirty="0">
                <a:effectLst/>
                <a:latin typeface="Arial" panose="020B0604020202020204" pitchFamily="34" charset="0"/>
                <a:ea typeface="Aptos" panose="020B0004020202020204" pitchFamily="34" charset="0"/>
                <a:cs typeface="Arial" panose="020B0604020202020204" pitchFamily="34" charset="0"/>
              </a:rPr>
              <a:t>Kaygısız, İ., &amp; Şenel, E. A. (2023). Investigating mathematical modeling competencies of primary school students: Reflections from a model eliciting activity. Journal of Pedagogical Research, 7(1), 1-24. </a:t>
            </a:r>
            <a:r>
              <a:rPr lang="en-US" sz="5600" u="sng" kern="100"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17"/>
              </a:rPr>
              <a:t>https://doi.org/10.33902/JPR.202317062</a:t>
            </a:r>
            <a:endParaRPr lang="es-CO" sz="5600" kern="100" dirty="0">
              <a:effectLst/>
              <a:latin typeface="Arial" panose="020B0604020202020204" pitchFamily="34" charset="0"/>
              <a:ea typeface="Aptos" panose="020B0004020202020204" pitchFamily="34" charset="0"/>
              <a:cs typeface="Arial" panose="020B0604020202020204" pitchFamily="34" charset="0"/>
            </a:endParaRPr>
          </a:p>
          <a:p>
            <a:pPr marL="0" indent="0" algn="just">
              <a:lnSpc>
                <a:spcPct val="120000"/>
              </a:lnSpc>
              <a:buNone/>
            </a:pPr>
            <a:r>
              <a:rPr lang="en-US" sz="5600" kern="100" dirty="0">
                <a:effectLst/>
                <a:latin typeface="Arial" panose="020B0604020202020204" pitchFamily="34" charset="0"/>
                <a:ea typeface="Aptos" panose="020B0004020202020204" pitchFamily="34" charset="0"/>
                <a:cs typeface="Arial" panose="020B0604020202020204" pitchFamily="34" charset="0"/>
              </a:rPr>
              <a:t>Pla-Castells, M.; Melchor, C.; Chaparro, G. MAD+. Introducing Misconceptions in the Temporal Analysis of the Mathematical Modelling Process of a Fermi Problem. Educ. Sci. 2021, 11, 747. </a:t>
            </a:r>
            <a:r>
              <a:rPr lang="en-US" sz="5600" u="sng" kern="100"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18"/>
              </a:rPr>
              <a:t>https://doi.org/10.3390/educsci11110747</a:t>
            </a:r>
            <a:endParaRPr lang="es-CO" sz="5600" kern="100" dirty="0">
              <a:effectLst/>
              <a:latin typeface="Arial" panose="020B0604020202020204" pitchFamily="34" charset="0"/>
              <a:ea typeface="Aptos" panose="020B0004020202020204" pitchFamily="34" charset="0"/>
              <a:cs typeface="Arial" panose="020B0604020202020204" pitchFamily="34" charset="0"/>
            </a:endParaRPr>
          </a:p>
          <a:p>
            <a:pPr marL="0" indent="0" algn="just">
              <a:lnSpc>
                <a:spcPct val="120000"/>
              </a:lnSpc>
              <a:buNone/>
            </a:pPr>
            <a:r>
              <a:rPr lang="en-US" sz="5600" kern="100" dirty="0">
                <a:effectLst/>
                <a:latin typeface="Arial" panose="020B0604020202020204" pitchFamily="34" charset="0"/>
                <a:ea typeface="Aptos" panose="020B0004020202020204" pitchFamily="34" charset="0"/>
                <a:cs typeface="Arial" panose="020B0604020202020204" pitchFamily="34" charset="0"/>
              </a:rPr>
              <a:t>Ramos-Rodríguez, E.; Fernández-</a:t>
            </a:r>
            <a:r>
              <a:rPr lang="en-US" sz="5600" kern="100" dirty="0" err="1">
                <a:effectLst/>
                <a:latin typeface="Arial" panose="020B0604020202020204" pitchFamily="34" charset="0"/>
                <a:ea typeface="Aptos" panose="020B0004020202020204" pitchFamily="34" charset="0"/>
                <a:cs typeface="Arial" panose="020B0604020202020204" pitchFamily="34" charset="0"/>
              </a:rPr>
              <a:t>Ahumada</a:t>
            </a:r>
            <a:r>
              <a:rPr lang="en-US" sz="5600" kern="100" dirty="0">
                <a:effectLst/>
                <a:latin typeface="Arial" panose="020B0604020202020204" pitchFamily="34" charset="0"/>
                <a:ea typeface="Aptos" panose="020B0004020202020204" pitchFamily="34" charset="0"/>
                <a:cs typeface="Arial" panose="020B0604020202020204" pitchFamily="34" charset="0"/>
              </a:rPr>
              <a:t>, E.; Morales-Soto, A. Effective Teacher Professional Development Programs. A Case Study Focusing on the Development of Mathematical Modeling Skills. Educ. Sci. 2022, 12, 2. </a:t>
            </a:r>
            <a:r>
              <a:rPr lang="en-US" sz="5600" u="sng" kern="100"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19"/>
              </a:rPr>
              <a:t>https://doi.org/10.3390/educsci12010002</a:t>
            </a:r>
            <a:endParaRPr lang="es-CO" sz="5600" kern="100" dirty="0">
              <a:effectLst/>
              <a:latin typeface="Arial" panose="020B0604020202020204" pitchFamily="34" charset="0"/>
              <a:ea typeface="Aptos" panose="020B0004020202020204" pitchFamily="34" charset="0"/>
              <a:cs typeface="Arial" panose="020B0604020202020204" pitchFamily="34" charset="0"/>
            </a:endParaRPr>
          </a:p>
          <a:p>
            <a:pPr marL="0" indent="0" algn="just">
              <a:lnSpc>
                <a:spcPct val="120000"/>
              </a:lnSpc>
              <a:buNone/>
            </a:pPr>
            <a:r>
              <a:rPr lang="en-US" sz="5600" kern="100" dirty="0" err="1">
                <a:effectLst/>
                <a:latin typeface="Arial" panose="020B0604020202020204" pitchFamily="34" charset="0"/>
                <a:ea typeface="Aptos" panose="020B0004020202020204" pitchFamily="34" charset="0"/>
                <a:cs typeface="Arial" panose="020B0604020202020204" pitchFamily="34" charset="0"/>
              </a:rPr>
              <a:t>Steffensen</a:t>
            </a:r>
            <a:r>
              <a:rPr lang="en-US" sz="5600" kern="100" dirty="0">
                <a:effectLst/>
                <a:latin typeface="Arial" panose="020B0604020202020204" pitchFamily="34" charset="0"/>
                <a:ea typeface="Aptos" panose="020B0004020202020204" pitchFamily="34" charset="0"/>
                <a:cs typeface="Arial" panose="020B0604020202020204" pitchFamily="34" charset="0"/>
              </a:rPr>
              <a:t>, L.; </a:t>
            </a:r>
            <a:r>
              <a:rPr lang="en-US" sz="5600" kern="100" dirty="0" err="1">
                <a:effectLst/>
                <a:latin typeface="Arial" panose="020B0604020202020204" pitchFamily="34" charset="0"/>
                <a:ea typeface="Aptos" panose="020B0004020202020204" pitchFamily="34" charset="0"/>
                <a:cs typeface="Arial" panose="020B0604020202020204" pitchFamily="34" charset="0"/>
              </a:rPr>
              <a:t>Kasari</a:t>
            </a:r>
            <a:r>
              <a:rPr lang="en-US" sz="5600" kern="100" dirty="0">
                <a:effectLst/>
                <a:latin typeface="Arial" panose="020B0604020202020204" pitchFamily="34" charset="0"/>
                <a:ea typeface="Aptos" panose="020B0004020202020204" pitchFamily="34" charset="0"/>
                <a:cs typeface="Arial" panose="020B0604020202020204" pitchFamily="34" charset="0"/>
              </a:rPr>
              <a:t>, G. Integrating Societal Issues with Mathematical Modelling in Pre-Service Teacher Education. </a:t>
            </a:r>
            <a:r>
              <a:rPr lang="es-ES" sz="5600" kern="100" dirty="0" err="1">
                <a:effectLst/>
                <a:latin typeface="Arial" panose="020B0604020202020204" pitchFamily="34" charset="0"/>
                <a:ea typeface="Aptos" panose="020B0004020202020204" pitchFamily="34" charset="0"/>
                <a:cs typeface="Arial" panose="020B0604020202020204" pitchFamily="34" charset="0"/>
              </a:rPr>
              <a:t>Educ</a:t>
            </a:r>
            <a:r>
              <a:rPr lang="es-ES" sz="5600" kern="100" dirty="0">
                <a:effectLst/>
                <a:latin typeface="Arial" panose="020B0604020202020204" pitchFamily="34" charset="0"/>
                <a:ea typeface="Aptos" panose="020B0004020202020204" pitchFamily="34" charset="0"/>
                <a:cs typeface="Arial" panose="020B0604020202020204" pitchFamily="34" charset="0"/>
              </a:rPr>
              <a:t>. </a:t>
            </a:r>
            <a:r>
              <a:rPr lang="es-ES" sz="5600" kern="100" dirty="0" err="1">
                <a:effectLst/>
                <a:latin typeface="Arial" panose="020B0604020202020204" pitchFamily="34" charset="0"/>
                <a:ea typeface="Aptos" panose="020B0004020202020204" pitchFamily="34" charset="0"/>
                <a:cs typeface="Arial" panose="020B0604020202020204" pitchFamily="34" charset="0"/>
              </a:rPr>
              <a:t>Sci</a:t>
            </a:r>
            <a:r>
              <a:rPr lang="es-ES" sz="5600" kern="100" dirty="0">
                <a:effectLst/>
                <a:latin typeface="Arial" panose="020B0604020202020204" pitchFamily="34" charset="0"/>
                <a:ea typeface="Aptos" panose="020B0004020202020204" pitchFamily="34" charset="0"/>
                <a:cs typeface="Arial" panose="020B0604020202020204" pitchFamily="34" charset="0"/>
              </a:rPr>
              <a:t>. 2023, 13, 721. </a:t>
            </a:r>
            <a:r>
              <a:rPr lang="es-ES" sz="5600" u="sng" kern="100"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20"/>
              </a:rPr>
              <a:t>https://doi.org/10.3390/educsci13070721</a:t>
            </a:r>
            <a:endParaRPr lang="es-CO" sz="5600" kern="100" dirty="0">
              <a:effectLst/>
              <a:latin typeface="Arial" panose="020B0604020202020204" pitchFamily="34" charset="0"/>
              <a:ea typeface="Aptos" panose="020B0004020202020204" pitchFamily="34" charset="0"/>
              <a:cs typeface="Arial" panose="020B0604020202020204" pitchFamily="34" charset="0"/>
            </a:endParaRPr>
          </a:p>
          <a:p>
            <a:endParaRPr lang="es-CO" dirty="0"/>
          </a:p>
        </p:txBody>
      </p:sp>
    </p:spTree>
    <p:extLst>
      <p:ext uri="{BB962C8B-B14F-4D97-AF65-F5344CB8AC3E}">
        <p14:creationId xmlns:p14="http://schemas.microsoft.com/office/powerpoint/2010/main" val="1946707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a:extLst>
              <a:ext uri="{FF2B5EF4-FFF2-40B4-BE49-F238E27FC236}">
                <a16:creationId xmlns:a16="http://schemas.microsoft.com/office/drawing/2014/main" id="{94C2C662-8D3B-7694-AEE6-CA06861CAAF5}"/>
              </a:ext>
            </a:extLst>
          </p:cNvPr>
          <p:cNvGrpSpPr/>
          <p:nvPr/>
        </p:nvGrpSpPr>
        <p:grpSpPr>
          <a:xfrm>
            <a:off x="192152" y="6040970"/>
            <a:ext cx="13068170" cy="817030"/>
            <a:chOff x="110307" y="2741546"/>
            <a:chExt cx="13068170" cy="817030"/>
          </a:xfrm>
        </p:grpSpPr>
        <p:pic>
          <p:nvPicPr>
            <p:cNvPr id="7" name="Picture 6" descr="BIENESTAR UNIVERSITARIO">
              <a:extLst>
                <a:ext uri="{FF2B5EF4-FFF2-40B4-BE49-F238E27FC236}">
                  <a16:creationId xmlns:a16="http://schemas.microsoft.com/office/drawing/2014/main" id="{E6BB0A6D-1262-40F4-7F77-DAAFAD92A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07" y="2792352"/>
              <a:ext cx="2025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estión Jurídica UNICAUCA">
              <a:extLst>
                <a:ext uri="{FF2B5EF4-FFF2-40B4-BE49-F238E27FC236}">
                  <a16:creationId xmlns:a16="http://schemas.microsoft.com/office/drawing/2014/main" id="{B4A3F34C-5D02-9B1C-53F2-E3E5155DDA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4418" y="2741546"/>
              <a:ext cx="1529552"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dad de Cartagena - Asociación Colombiana de Endodoncia">
              <a:extLst>
                <a:ext uri="{FF2B5EF4-FFF2-40B4-BE49-F238E27FC236}">
                  <a16:creationId xmlns:a16="http://schemas.microsoft.com/office/drawing/2014/main" id="{B48A937A-B226-7307-430E-1BA6385875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9766" y="2792352"/>
              <a:ext cx="123465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nvestigación - UCundinamarca">
              <a:extLst>
                <a:ext uri="{FF2B5EF4-FFF2-40B4-BE49-F238E27FC236}">
                  <a16:creationId xmlns:a16="http://schemas.microsoft.com/office/drawing/2014/main" id="{0AB1E3A7-DF08-206E-71C3-4A8DE2C384D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25" r="25102"/>
            <a:stretch/>
          </p:blipFill>
          <p:spPr bwMode="auto">
            <a:xfrm>
              <a:off x="4885053" y="2831546"/>
              <a:ext cx="1059856"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descr="Gráfico, Logotipo, Gráfico de proyección solar&#10;&#10;Descripción generada automáticamente">
              <a:extLst>
                <a:ext uri="{FF2B5EF4-FFF2-40B4-BE49-F238E27FC236}">
                  <a16:creationId xmlns:a16="http://schemas.microsoft.com/office/drawing/2014/main" id="{D5ADDCAE-1F9B-09FA-0FA3-275F2866CD2A}"/>
                </a:ext>
              </a:extLst>
            </p:cNvPr>
            <p:cNvPicPr>
              <a:picLocks noChangeAspect="1"/>
            </p:cNvPicPr>
            <p:nvPr/>
          </p:nvPicPr>
          <p:blipFill>
            <a:blip r:embed="rId6"/>
            <a:stretch>
              <a:fillRect/>
            </a:stretch>
          </p:blipFill>
          <p:spPr>
            <a:xfrm>
              <a:off x="5951501" y="2741546"/>
              <a:ext cx="612000" cy="720000"/>
            </a:xfrm>
            <a:prstGeom prst="rect">
              <a:avLst/>
            </a:prstGeom>
          </p:spPr>
        </p:pic>
        <p:pic>
          <p:nvPicPr>
            <p:cNvPr id="12" name="Imagen 11" descr="Texto&#10;&#10;Descripción generada automáticamente con confianza media">
              <a:extLst>
                <a:ext uri="{FF2B5EF4-FFF2-40B4-BE49-F238E27FC236}">
                  <a16:creationId xmlns:a16="http://schemas.microsoft.com/office/drawing/2014/main" id="{E2DC18C4-0667-B141-DB6E-A6535C73332D}"/>
                </a:ext>
              </a:extLst>
            </p:cNvPr>
            <p:cNvPicPr>
              <a:picLocks noChangeAspect="1"/>
            </p:cNvPicPr>
            <p:nvPr/>
          </p:nvPicPr>
          <p:blipFill>
            <a:blip r:embed="rId7"/>
            <a:stretch>
              <a:fillRect/>
            </a:stretch>
          </p:blipFill>
          <p:spPr>
            <a:xfrm>
              <a:off x="6615544" y="2741546"/>
              <a:ext cx="1560000" cy="720000"/>
            </a:xfrm>
            <a:prstGeom prst="rect">
              <a:avLst/>
            </a:prstGeom>
          </p:spPr>
        </p:pic>
        <p:pic>
          <p:nvPicPr>
            <p:cNvPr id="13" name="Imagen 12" descr="Icono&#10;&#10;Descripción generada automáticamente con confianza baja">
              <a:extLst>
                <a:ext uri="{FF2B5EF4-FFF2-40B4-BE49-F238E27FC236}">
                  <a16:creationId xmlns:a16="http://schemas.microsoft.com/office/drawing/2014/main" id="{941321C1-AEB0-639C-DC06-F196036D5F7D}"/>
                </a:ext>
              </a:extLst>
            </p:cNvPr>
            <p:cNvPicPr>
              <a:picLocks noChangeAspect="1"/>
            </p:cNvPicPr>
            <p:nvPr/>
          </p:nvPicPr>
          <p:blipFill>
            <a:blip r:embed="rId8"/>
            <a:stretch>
              <a:fillRect/>
            </a:stretch>
          </p:blipFill>
          <p:spPr>
            <a:xfrm>
              <a:off x="8227587" y="2807441"/>
              <a:ext cx="610466" cy="630000"/>
            </a:xfrm>
            <a:prstGeom prst="rect">
              <a:avLst/>
            </a:prstGeom>
          </p:spPr>
        </p:pic>
        <p:pic>
          <p:nvPicPr>
            <p:cNvPr id="14" name="Imagen 13" descr="Imagen que contiene Diagrama&#10;&#10;Descripción generada automáticamente">
              <a:extLst>
                <a:ext uri="{FF2B5EF4-FFF2-40B4-BE49-F238E27FC236}">
                  <a16:creationId xmlns:a16="http://schemas.microsoft.com/office/drawing/2014/main" id="{9ADEE048-E3C4-75A6-51F5-FE70983EBB5F}"/>
                </a:ext>
              </a:extLst>
            </p:cNvPr>
            <p:cNvPicPr>
              <a:picLocks noChangeAspect="1"/>
            </p:cNvPicPr>
            <p:nvPr/>
          </p:nvPicPr>
          <p:blipFill>
            <a:blip r:embed="rId9"/>
            <a:stretch>
              <a:fillRect/>
            </a:stretch>
          </p:blipFill>
          <p:spPr>
            <a:xfrm>
              <a:off x="8893931" y="2807441"/>
              <a:ext cx="1024764" cy="654105"/>
            </a:xfrm>
            <a:prstGeom prst="rect">
              <a:avLst/>
            </a:prstGeom>
          </p:spPr>
        </p:pic>
        <p:pic>
          <p:nvPicPr>
            <p:cNvPr id="15" name="Imagen 14" descr="Interfaz de usuario gráfica, Aplicación, Word&#10;&#10;Descripción generada automáticamente">
              <a:extLst>
                <a:ext uri="{FF2B5EF4-FFF2-40B4-BE49-F238E27FC236}">
                  <a16:creationId xmlns:a16="http://schemas.microsoft.com/office/drawing/2014/main" id="{F6B8A79A-DE73-F905-39EA-7108CBBF70B1}"/>
                </a:ext>
              </a:extLst>
            </p:cNvPr>
            <p:cNvPicPr>
              <a:picLocks noChangeAspect="1"/>
            </p:cNvPicPr>
            <p:nvPr/>
          </p:nvPicPr>
          <p:blipFill>
            <a:blip r:embed="rId10"/>
            <a:stretch>
              <a:fillRect/>
            </a:stretch>
          </p:blipFill>
          <p:spPr>
            <a:xfrm>
              <a:off x="9966903" y="2779271"/>
              <a:ext cx="2347552" cy="733610"/>
            </a:xfrm>
            <a:prstGeom prst="rect">
              <a:avLst/>
            </a:prstGeom>
          </p:spPr>
        </p:pic>
        <p:pic>
          <p:nvPicPr>
            <p:cNvPr id="17" name="Imagen 16">
              <a:extLst>
                <a:ext uri="{FF2B5EF4-FFF2-40B4-BE49-F238E27FC236}">
                  <a16:creationId xmlns:a16="http://schemas.microsoft.com/office/drawing/2014/main" id="{862FC6C4-B492-2986-6D59-CAB6C7EB1506}"/>
                </a:ext>
              </a:extLst>
            </p:cNvPr>
            <p:cNvPicPr>
              <a:picLocks noChangeAspect="1"/>
            </p:cNvPicPr>
            <p:nvPr/>
          </p:nvPicPr>
          <p:blipFill>
            <a:blip r:embed="rId11"/>
            <a:stretch>
              <a:fillRect/>
            </a:stretch>
          </p:blipFill>
          <p:spPr>
            <a:xfrm>
              <a:off x="12241455" y="2779271"/>
              <a:ext cx="937022" cy="779305"/>
            </a:xfrm>
            <a:prstGeom prst="rect">
              <a:avLst/>
            </a:prstGeom>
          </p:spPr>
        </p:pic>
      </p:grpSp>
      <p:pic>
        <p:nvPicPr>
          <p:cNvPr id="3" name="Imagen 2" descr="Imagen que contiene Gráfico&#10;&#10;Descripción generada automáticamente">
            <a:extLst>
              <a:ext uri="{FF2B5EF4-FFF2-40B4-BE49-F238E27FC236}">
                <a16:creationId xmlns:a16="http://schemas.microsoft.com/office/drawing/2014/main" id="{1DC2A94B-A393-AB47-28F6-651A1839FAE1}"/>
              </a:ext>
            </a:extLst>
          </p:cNvPr>
          <p:cNvPicPr>
            <a:picLocks noChangeAspect="1"/>
          </p:cNvPicPr>
          <p:nvPr/>
        </p:nvPicPr>
        <p:blipFill>
          <a:blip r:embed="rId12"/>
          <a:stretch>
            <a:fillRect/>
          </a:stretch>
        </p:blipFill>
        <p:spPr>
          <a:xfrm>
            <a:off x="1606085" y="226224"/>
            <a:ext cx="1440000" cy="1440000"/>
          </a:xfrm>
          <a:prstGeom prst="rect">
            <a:avLst/>
          </a:prstGeom>
        </p:spPr>
      </p:pic>
      <p:pic>
        <p:nvPicPr>
          <p:cNvPr id="5" name="Imagen 4" descr="Logotipo&#10;&#10;Descripción generada automáticamente">
            <a:extLst>
              <a:ext uri="{FF2B5EF4-FFF2-40B4-BE49-F238E27FC236}">
                <a16:creationId xmlns:a16="http://schemas.microsoft.com/office/drawing/2014/main" id="{2E8DFACC-F345-8915-60E5-F3CD222E9FF6}"/>
              </a:ext>
            </a:extLst>
          </p:cNvPr>
          <p:cNvPicPr>
            <a:picLocks noChangeAspect="1"/>
          </p:cNvPicPr>
          <p:nvPr/>
        </p:nvPicPr>
        <p:blipFill>
          <a:blip r:embed="rId13"/>
          <a:stretch>
            <a:fillRect/>
          </a:stretch>
        </p:blipFill>
        <p:spPr>
          <a:xfrm>
            <a:off x="75081" y="226224"/>
            <a:ext cx="1531004" cy="1440000"/>
          </a:xfrm>
          <a:prstGeom prst="rect">
            <a:avLst/>
          </a:prstGeom>
        </p:spPr>
      </p:pic>
      <p:sp>
        <p:nvSpPr>
          <p:cNvPr id="2" name="Título 1">
            <a:extLst>
              <a:ext uri="{FF2B5EF4-FFF2-40B4-BE49-F238E27FC236}">
                <a16:creationId xmlns:a16="http://schemas.microsoft.com/office/drawing/2014/main" id="{DCC62A1A-C8BC-0ACA-E775-C4C58A08EBE4}"/>
              </a:ext>
            </a:extLst>
          </p:cNvPr>
          <p:cNvSpPr>
            <a:spLocks noGrp="1"/>
          </p:cNvSpPr>
          <p:nvPr>
            <p:ph type="title"/>
          </p:nvPr>
        </p:nvSpPr>
        <p:spPr>
          <a:xfrm>
            <a:off x="3137088" y="365126"/>
            <a:ext cx="9390529" cy="1325563"/>
          </a:xfrm>
        </p:spPr>
        <p:txBody>
          <a:bodyPr/>
          <a:lstStyle/>
          <a:p>
            <a:r>
              <a:rPr lang="es-CO" dirty="0"/>
              <a:t>Categorías para un Currículo Interdisciplinario</a:t>
            </a:r>
          </a:p>
        </p:txBody>
      </p:sp>
      <p:graphicFrame>
        <p:nvGraphicFramePr>
          <p:cNvPr id="19" name="Diagrama 18">
            <a:extLst>
              <a:ext uri="{FF2B5EF4-FFF2-40B4-BE49-F238E27FC236}">
                <a16:creationId xmlns:a16="http://schemas.microsoft.com/office/drawing/2014/main" id="{A7B6F3DF-C9FF-6D05-2541-9F2711C777A9}"/>
              </a:ext>
            </a:extLst>
          </p:cNvPr>
          <p:cNvGraphicFramePr/>
          <p:nvPr>
            <p:extLst>
              <p:ext uri="{D42A27DB-BD31-4B8C-83A1-F6EECF244321}">
                <p14:modId xmlns:p14="http://schemas.microsoft.com/office/powerpoint/2010/main" val="1543063308"/>
              </p:ext>
            </p:extLst>
          </p:nvPr>
        </p:nvGraphicFramePr>
        <p:xfrm>
          <a:off x="1833723" y="1780688"/>
          <a:ext cx="6475710" cy="413108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20" name="CuadroTexto 19">
            <a:extLst>
              <a:ext uri="{FF2B5EF4-FFF2-40B4-BE49-F238E27FC236}">
                <a16:creationId xmlns:a16="http://schemas.microsoft.com/office/drawing/2014/main" id="{957187BA-0E45-C84D-30FC-B23AEBAB5D2D}"/>
              </a:ext>
            </a:extLst>
          </p:cNvPr>
          <p:cNvSpPr txBox="1"/>
          <p:nvPr/>
        </p:nvSpPr>
        <p:spPr>
          <a:xfrm>
            <a:off x="8975776" y="2767584"/>
            <a:ext cx="2694432" cy="1754326"/>
          </a:xfrm>
          <a:prstGeom prst="rect">
            <a:avLst/>
          </a:prstGeom>
          <a:noFill/>
        </p:spPr>
        <p:txBody>
          <a:bodyPr wrap="square" rtlCol="0">
            <a:spAutoFit/>
          </a:bodyPr>
          <a:lstStyle/>
          <a:p>
            <a:r>
              <a:rPr lang="es-ES_tradnl" dirty="0"/>
              <a:t>Enseñanza de la modelación</a:t>
            </a:r>
          </a:p>
          <a:p>
            <a:endParaRPr lang="es-ES_tradnl" dirty="0"/>
          </a:p>
          <a:p>
            <a:endParaRPr lang="es-ES_tradnl" dirty="0"/>
          </a:p>
          <a:p>
            <a:r>
              <a:rPr lang="es-ES_tradnl" dirty="0"/>
              <a:t>Desarrollo Profesional del Profesor</a:t>
            </a:r>
          </a:p>
        </p:txBody>
      </p:sp>
    </p:spTree>
    <p:extLst>
      <p:ext uri="{BB962C8B-B14F-4D97-AF65-F5344CB8AC3E}">
        <p14:creationId xmlns:p14="http://schemas.microsoft.com/office/powerpoint/2010/main" val="406022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5A862-6161-73C1-8933-4FB4E9D718C9}"/>
            </a:ext>
          </a:extLst>
        </p:cNvPr>
        <p:cNvGrpSpPr/>
        <p:nvPr/>
      </p:nvGrpSpPr>
      <p:grpSpPr>
        <a:xfrm>
          <a:off x="0" y="0"/>
          <a:ext cx="0" cy="0"/>
          <a:chOff x="0" y="0"/>
          <a:chExt cx="0" cy="0"/>
        </a:xfrm>
      </p:grpSpPr>
      <p:grpSp>
        <p:nvGrpSpPr>
          <p:cNvPr id="18" name="Grupo 17">
            <a:extLst>
              <a:ext uri="{FF2B5EF4-FFF2-40B4-BE49-F238E27FC236}">
                <a16:creationId xmlns:a16="http://schemas.microsoft.com/office/drawing/2014/main" id="{2228AA01-CD7A-F98B-F20B-4741C9B47A6B}"/>
              </a:ext>
            </a:extLst>
          </p:cNvPr>
          <p:cNvGrpSpPr/>
          <p:nvPr/>
        </p:nvGrpSpPr>
        <p:grpSpPr>
          <a:xfrm>
            <a:off x="192152" y="6040970"/>
            <a:ext cx="13068170" cy="817030"/>
            <a:chOff x="110307" y="2741546"/>
            <a:chExt cx="13068170" cy="817030"/>
          </a:xfrm>
        </p:grpSpPr>
        <p:pic>
          <p:nvPicPr>
            <p:cNvPr id="7" name="Picture 6" descr="BIENESTAR UNIVERSITARIO">
              <a:extLst>
                <a:ext uri="{FF2B5EF4-FFF2-40B4-BE49-F238E27FC236}">
                  <a16:creationId xmlns:a16="http://schemas.microsoft.com/office/drawing/2014/main" id="{0B54ABF3-6DBF-0390-015F-93E1A2A2AA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07" y="2792352"/>
              <a:ext cx="2025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estión Jurídica UNICAUCA">
              <a:extLst>
                <a:ext uri="{FF2B5EF4-FFF2-40B4-BE49-F238E27FC236}">
                  <a16:creationId xmlns:a16="http://schemas.microsoft.com/office/drawing/2014/main" id="{F416EBC3-E739-E4F1-990F-CA133DBFD4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4418" y="2741546"/>
              <a:ext cx="1529552"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dad de Cartagena - Asociación Colombiana de Endodoncia">
              <a:extLst>
                <a:ext uri="{FF2B5EF4-FFF2-40B4-BE49-F238E27FC236}">
                  <a16:creationId xmlns:a16="http://schemas.microsoft.com/office/drawing/2014/main" id="{AC87125D-EACE-E74A-FD14-9006F7A16A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9766" y="2792352"/>
              <a:ext cx="123465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nvestigación - UCundinamarca">
              <a:extLst>
                <a:ext uri="{FF2B5EF4-FFF2-40B4-BE49-F238E27FC236}">
                  <a16:creationId xmlns:a16="http://schemas.microsoft.com/office/drawing/2014/main" id="{EEE23B94-769A-B850-8E0B-CF0CBC3F5C6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25" r="25102"/>
            <a:stretch/>
          </p:blipFill>
          <p:spPr bwMode="auto">
            <a:xfrm>
              <a:off x="4885053" y="2831546"/>
              <a:ext cx="1059856"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descr="Gráfico, Logotipo, Gráfico de proyección solar&#10;&#10;Descripción generada automáticamente">
              <a:extLst>
                <a:ext uri="{FF2B5EF4-FFF2-40B4-BE49-F238E27FC236}">
                  <a16:creationId xmlns:a16="http://schemas.microsoft.com/office/drawing/2014/main" id="{4CF636EE-35C2-AC0E-45E7-FB8CBE8543A3}"/>
                </a:ext>
              </a:extLst>
            </p:cNvPr>
            <p:cNvPicPr>
              <a:picLocks noChangeAspect="1"/>
            </p:cNvPicPr>
            <p:nvPr/>
          </p:nvPicPr>
          <p:blipFill>
            <a:blip r:embed="rId6"/>
            <a:stretch>
              <a:fillRect/>
            </a:stretch>
          </p:blipFill>
          <p:spPr>
            <a:xfrm>
              <a:off x="5951501" y="2741546"/>
              <a:ext cx="612000" cy="720000"/>
            </a:xfrm>
            <a:prstGeom prst="rect">
              <a:avLst/>
            </a:prstGeom>
          </p:spPr>
        </p:pic>
        <p:pic>
          <p:nvPicPr>
            <p:cNvPr id="12" name="Imagen 11" descr="Texto&#10;&#10;Descripción generada automáticamente con confianza media">
              <a:extLst>
                <a:ext uri="{FF2B5EF4-FFF2-40B4-BE49-F238E27FC236}">
                  <a16:creationId xmlns:a16="http://schemas.microsoft.com/office/drawing/2014/main" id="{90BFDAED-5C5C-F118-53D3-E7B2B21538E8}"/>
                </a:ext>
              </a:extLst>
            </p:cNvPr>
            <p:cNvPicPr>
              <a:picLocks noChangeAspect="1"/>
            </p:cNvPicPr>
            <p:nvPr/>
          </p:nvPicPr>
          <p:blipFill>
            <a:blip r:embed="rId7"/>
            <a:stretch>
              <a:fillRect/>
            </a:stretch>
          </p:blipFill>
          <p:spPr>
            <a:xfrm>
              <a:off x="6615544" y="2741546"/>
              <a:ext cx="1560000" cy="720000"/>
            </a:xfrm>
            <a:prstGeom prst="rect">
              <a:avLst/>
            </a:prstGeom>
          </p:spPr>
        </p:pic>
        <p:pic>
          <p:nvPicPr>
            <p:cNvPr id="13" name="Imagen 12" descr="Icono&#10;&#10;Descripción generada automáticamente con confianza baja">
              <a:extLst>
                <a:ext uri="{FF2B5EF4-FFF2-40B4-BE49-F238E27FC236}">
                  <a16:creationId xmlns:a16="http://schemas.microsoft.com/office/drawing/2014/main" id="{074F0A12-1F0E-E1FB-CDF3-FF27E4612719}"/>
                </a:ext>
              </a:extLst>
            </p:cNvPr>
            <p:cNvPicPr>
              <a:picLocks noChangeAspect="1"/>
            </p:cNvPicPr>
            <p:nvPr/>
          </p:nvPicPr>
          <p:blipFill>
            <a:blip r:embed="rId8"/>
            <a:stretch>
              <a:fillRect/>
            </a:stretch>
          </p:blipFill>
          <p:spPr>
            <a:xfrm>
              <a:off x="8227587" y="2807441"/>
              <a:ext cx="610466" cy="630000"/>
            </a:xfrm>
            <a:prstGeom prst="rect">
              <a:avLst/>
            </a:prstGeom>
          </p:spPr>
        </p:pic>
        <p:pic>
          <p:nvPicPr>
            <p:cNvPr id="14" name="Imagen 13" descr="Imagen que contiene Diagrama&#10;&#10;Descripción generada automáticamente">
              <a:extLst>
                <a:ext uri="{FF2B5EF4-FFF2-40B4-BE49-F238E27FC236}">
                  <a16:creationId xmlns:a16="http://schemas.microsoft.com/office/drawing/2014/main" id="{9436DE9A-6440-EA77-6987-25577C7FC562}"/>
                </a:ext>
              </a:extLst>
            </p:cNvPr>
            <p:cNvPicPr>
              <a:picLocks noChangeAspect="1"/>
            </p:cNvPicPr>
            <p:nvPr/>
          </p:nvPicPr>
          <p:blipFill>
            <a:blip r:embed="rId9"/>
            <a:stretch>
              <a:fillRect/>
            </a:stretch>
          </p:blipFill>
          <p:spPr>
            <a:xfrm>
              <a:off x="8893931" y="2807441"/>
              <a:ext cx="1024764" cy="654105"/>
            </a:xfrm>
            <a:prstGeom prst="rect">
              <a:avLst/>
            </a:prstGeom>
          </p:spPr>
        </p:pic>
        <p:pic>
          <p:nvPicPr>
            <p:cNvPr id="15" name="Imagen 14" descr="Interfaz de usuario gráfica, Aplicación, Word&#10;&#10;Descripción generada automáticamente">
              <a:extLst>
                <a:ext uri="{FF2B5EF4-FFF2-40B4-BE49-F238E27FC236}">
                  <a16:creationId xmlns:a16="http://schemas.microsoft.com/office/drawing/2014/main" id="{06FA3B5D-5B1F-2D7F-6D5E-6B136A30FE00}"/>
                </a:ext>
              </a:extLst>
            </p:cNvPr>
            <p:cNvPicPr>
              <a:picLocks noChangeAspect="1"/>
            </p:cNvPicPr>
            <p:nvPr/>
          </p:nvPicPr>
          <p:blipFill>
            <a:blip r:embed="rId10"/>
            <a:stretch>
              <a:fillRect/>
            </a:stretch>
          </p:blipFill>
          <p:spPr>
            <a:xfrm>
              <a:off x="9966903" y="2779271"/>
              <a:ext cx="2347552" cy="733610"/>
            </a:xfrm>
            <a:prstGeom prst="rect">
              <a:avLst/>
            </a:prstGeom>
          </p:spPr>
        </p:pic>
        <p:pic>
          <p:nvPicPr>
            <p:cNvPr id="17" name="Imagen 16">
              <a:extLst>
                <a:ext uri="{FF2B5EF4-FFF2-40B4-BE49-F238E27FC236}">
                  <a16:creationId xmlns:a16="http://schemas.microsoft.com/office/drawing/2014/main" id="{1285CF45-7475-927A-3510-A3C5E843410B}"/>
                </a:ext>
              </a:extLst>
            </p:cNvPr>
            <p:cNvPicPr>
              <a:picLocks noChangeAspect="1"/>
            </p:cNvPicPr>
            <p:nvPr/>
          </p:nvPicPr>
          <p:blipFill>
            <a:blip r:embed="rId11"/>
            <a:stretch>
              <a:fillRect/>
            </a:stretch>
          </p:blipFill>
          <p:spPr>
            <a:xfrm>
              <a:off x="12241455" y="2779271"/>
              <a:ext cx="937022" cy="779305"/>
            </a:xfrm>
            <a:prstGeom prst="rect">
              <a:avLst/>
            </a:prstGeom>
          </p:spPr>
        </p:pic>
      </p:grpSp>
      <p:pic>
        <p:nvPicPr>
          <p:cNvPr id="3" name="Imagen 2" descr="Imagen que contiene Gráfico&#10;&#10;Descripción generada automáticamente">
            <a:extLst>
              <a:ext uri="{FF2B5EF4-FFF2-40B4-BE49-F238E27FC236}">
                <a16:creationId xmlns:a16="http://schemas.microsoft.com/office/drawing/2014/main" id="{7BD14102-8B3D-F2C2-8E69-EF58356A6AFD}"/>
              </a:ext>
            </a:extLst>
          </p:cNvPr>
          <p:cNvPicPr>
            <a:picLocks noChangeAspect="1"/>
          </p:cNvPicPr>
          <p:nvPr/>
        </p:nvPicPr>
        <p:blipFill>
          <a:blip r:embed="rId12"/>
          <a:stretch>
            <a:fillRect/>
          </a:stretch>
        </p:blipFill>
        <p:spPr>
          <a:xfrm>
            <a:off x="1606085" y="226224"/>
            <a:ext cx="1440000" cy="1440000"/>
          </a:xfrm>
          <a:prstGeom prst="rect">
            <a:avLst/>
          </a:prstGeom>
        </p:spPr>
      </p:pic>
      <p:pic>
        <p:nvPicPr>
          <p:cNvPr id="5" name="Imagen 4" descr="Logotipo&#10;&#10;Descripción generada automáticamente">
            <a:extLst>
              <a:ext uri="{FF2B5EF4-FFF2-40B4-BE49-F238E27FC236}">
                <a16:creationId xmlns:a16="http://schemas.microsoft.com/office/drawing/2014/main" id="{1AE5EF8B-E30F-2869-2065-37BBFBC31402}"/>
              </a:ext>
            </a:extLst>
          </p:cNvPr>
          <p:cNvPicPr>
            <a:picLocks noChangeAspect="1"/>
          </p:cNvPicPr>
          <p:nvPr/>
        </p:nvPicPr>
        <p:blipFill>
          <a:blip r:embed="rId13"/>
          <a:stretch>
            <a:fillRect/>
          </a:stretch>
        </p:blipFill>
        <p:spPr>
          <a:xfrm>
            <a:off x="75081" y="226224"/>
            <a:ext cx="1531004" cy="1440000"/>
          </a:xfrm>
          <a:prstGeom prst="rect">
            <a:avLst/>
          </a:prstGeom>
        </p:spPr>
      </p:pic>
      <p:sp>
        <p:nvSpPr>
          <p:cNvPr id="2" name="Título 1">
            <a:extLst>
              <a:ext uri="{FF2B5EF4-FFF2-40B4-BE49-F238E27FC236}">
                <a16:creationId xmlns:a16="http://schemas.microsoft.com/office/drawing/2014/main" id="{43921AFB-7E8A-A29A-1AFC-9CAA618F3D30}"/>
              </a:ext>
            </a:extLst>
          </p:cNvPr>
          <p:cNvSpPr>
            <a:spLocks noGrp="1"/>
          </p:cNvSpPr>
          <p:nvPr>
            <p:ph type="title"/>
          </p:nvPr>
        </p:nvSpPr>
        <p:spPr>
          <a:xfrm>
            <a:off x="3137088" y="365127"/>
            <a:ext cx="9390529" cy="1005686"/>
          </a:xfrm>
        </p:spPr>
        <p:txBody>
          <a:bodyPr/>
          <a:lstStyle/>
          <a:p>
            <a:pPr algn="ctr"/>
            <a:r>
              <a:rPr lang="es-CO" dirty="0"/>
              <a:t>PRISMA </a:t>
            </a:r>
            <a:r>
              <a:rPr lang="es-CO" sz="2400" dirty="0"/>
              <a:t>2020 - 2024</a:t>
            </a:r>
          </a:p>
        </p:txBody>
      </p:sp>
      <p:pic>
        <p:nvPicPr>
          <p:cNvPr id="8" name="Marcador de contenido 7">
            <a:extLst>
              <a:ext uri="{FF2B5EF4-FFF2-40B4-BE49-F238E27FC236}">
                <a16:creationId xmlns:a16="http://schemas.microsoft.com/office/drawing/2014/main" id="{9AEE316B-BEB3-437B-F4BA-60171BC9CEBA}"/>
              </a:ext>
            </a:extLst>
          </p:cNvPr>
          <p:cNvPicPr>
            <a:picLocks noGrp="1" noChangeAspect="1"/>
          </p:cNvPicPr>
          <p:nvPr>
            <p:ph idx="1"/>
          </p:nvPr>
        </p:nvPicPr>
        <p:blipFill>
          <a:blip r:embed="rId14"/>
          <a:stretch>
            <a:fillRect/>
          </a:stretch>
        </p:blipFill>
        <p:spPr>
          <a:xfrm>
            <a:off x="2732088" y="1548384"/>
            <a:ext cx="7988300" cy="4624610"/>
          </a:xfrm>
        </p:spPr>
      </p:pic>
    </p:spTree>
    <p:extLst>
      <p:ext uri="{BB962C8B-B14F-4D97-AF65-F5344CB8AC3E}">
        <p14:creationId xmlns:p14="http://schemas.microsoft.com/office/powerpoint/2010/main" val="2802158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a:extLst>
              <a:ext uri="{FF2B5EF4-FFF2-40B4-BE49-F238E27FC236}">
                <a16:creationId xmlns:a16="http://schemas.microsoft.com/office/drawing/2014/main" id="{94C2C662-8D3B-7694-AEE6-CA06861CAAF5}"/>
              </a:ext>
            </a:extLst>
          </p:cNvPr>
          <p:cNvGrpSpPr/>
          <p:nvPr/>
        </p:nvGrpSpPr>
        <p:grpSpPr>
          <a:xfrm>
            <a:off x="192152" y="6040970"/>
            <a:ext cx="13068170" cy="817030"/>
            <a:chOff x="110307" y="2741546"/>
            <a:chExt cx="13068170" cy="817030"/>
          </a:xfrm>
        </p:grpSpPr>
        <p:pic>
          <p:nvPicPr>
            <p:cNvPr id="7" name="Picture 6" descr="BIENESTAR UNIVERSITARIO">
              <a:extLst>
                <a:ext uri="{FF2B5EF4-FFF2-40B4-BE49-F238E27FC236}">
                  <a16:creationId xmlns:a16="http://schemas.microsoft.com/office/drawing/2014/main" id="{E6BB0A6D-1262-40F4-7F77-DAAFAD92A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07" y="2792352"/>
              <a:ext cx="2025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estión Jurídica UNICAUCA">
              <a:extLst>
                <a:ext uri="{FF2B5EF4-FFF2-40B4-BE49-F238E27FC236}">
                  <a16:creationId xmlns:a16="http://schemas.microsoft.com/office/drawing/2014/main" id="{B4A3F34C-5D02-9B1C-53F2-E3E5155DDA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4418" y="2741546"/>
              <a:ext cx="1529552"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dad de Cartagena - Asociación Colombiana de Endodoncia">
              <a:extLst>
                <a:ext uri="{FF2B5EF4-FFF2-40B4-BE49-F238E27FC236}">
                  <a16:creationId xmlns:a16="http://schemas.microsoft.com/office/drawing/2014/main" id="{B48A937A-B226-7307-430E-1BA6385875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9766" y="2792352"/>
              <a:ext cx="123465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nvestigación - UCundinamarca">
              <a:extLst>
                <a:ext uri="{FF2B5EF4-FFF2-40B4-BE49-F238E27FC236}">
                  <a16:creationId xmlns:a16="http://schemas.microsoft.com/office/drawing/2014/main" id="{0AB1E3A7-DF08-206E-71C3-4A8DE2C384D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25" r="25102"/>
            <a:stretch/>
          </p:blipFill>
          <p:spPr bwMode="auto">
            <a:xfrm>
              <a:off x="4885053" y="2831546"/>
              <a:ext cx="1059856"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descr="Gráfico, Logotipo, Gráfico de proyección solar&#10;&#10;Descripción generada automáticamente">
              <a:extLst>
                <a:ext uri="{FF2B5EF4-FFF2-40B4-BE49-F238E27FC236}">
                  <a16:creationId xmlns:a16="http://schemas.microsoft.com/office/drawing/2014/main" id="{D5ADDCAE-1F9B-09FA-0FA3-275F2866CD2A}"/>
                </a:ext>
              </a:extLst>
            </p:cNvPr>
            <p:cNvPicPr>
              <a:picLocks noChangeAspect="1"/>
            </p:cNvPicPr>
            <p:nvPr/>
          </p:nvPicPr>
          <p:blipFill>
            <a:blip r:embed="rId6"/>
            <a:stretch>
              <a:fillRect/>
            </a:stretch>
          </p:blipFill>
          <p:spPr>
            <a:xfrm>
              <a:off x="5951501" y="2741546"/>
              <a:ext cx="612000" cy="720000"/>
            </a:xfrm>
            <a:prstGeom prst="rect">
              <a:avLst/>
            </a:prstGeom>
          </p:spPr>
        </p:pic>
        <p:pic>
          <p:nvPicPr>
            <p:cNvPr id="12" name="Imagen 11" descr="Texto&#10;&#10;Descripción generada automáticamente con confianza media">
              <a:extLst>
                <a:ext uri="{FF2B5EF4-FFF2-40B4-BE49-F238E27FC236}">
                  <a16:creationId xmlns:a16="http://schemas.microsoft.com/office/drawing/2014/main" id="{E2DC18C4-0667-B141-DB6E-A6535C73332D}"/>
                </a:ext>
              </a:extLst>
            </p:cNvPr>
            <p:cNvPicPr>
              <a:picLocks noChangeAspect="1"/>
            </p:cNvPicPr>
            <p:nvPr/>
          </p:nvPicPr>
          <p:blipFill>
            <a:blip r:embed="rId7"/>
            <a:stretch>
              <a:fillRect/>
            </a:stretch>
          </p:blipFill>
          <p:spPr>
            <a:xfrm>
              <a:off x="6615544" y="2741546"/>
              <a:ext cx="1560000" cy="720000"/>
            </a:xfrm>
            <a:prstGeom prst="rect">
              <a:avLst/>
            </a:prstGeom>
          </p:spPr>
        </p:pic>
        <p:pic>
          <p:nvPicPr>
            <p:cNvPr id="13" name="Imagen 12" descr="Icono&#10;&#10;Descripción generada automáticamente con confianza baja">
              <a:extLst>
                <a:ext uri="{FF2B5EF4-FFF2-40B4-BE49-F238E27FC236}">
                  <a16:creationId xmlns:a16="http://schemas.microsoft.com/office/drawing/2014/main" id="{941321C1-AEB0-639C-DC06-F196036D5F7D}"/>
                </a:ext>
              </a:extLst>
            </p:cNvPr>
            <p:cNvPicPr>
              <a:picLocks noChangeAspect="1"/>
            </p:cNvPicPr>
            <p:nvPr/>
          </p:nvPicPr>
          <p:blipFill>
            <a:blip r:embed="rId8"/>
            <a:stretch>
              <a:fillRect/>
            </a:stretch>
          </p:blipFill>
          <p:spPr>
            <a:xfrm>
              <a:off x="8227587" y="2807441"/>
              <a:ext cx="610466" cy="630000"/>
            </a:xfrm>
            <a:prstGeom prst="rect">
              <a:avLst/>
            </a:prstGeom>
          </p:spPr>
        </p:pic>
        <p:pic>
          <p:nvPicPr>
            <p:cNvPr id="14" name="Imagen 13" descr="Imagen que contiene Diagrama&#10;&#10;Descripción generada automáticamente">
              <a:extLst>
                <a:ext uri="{FF2B5EF4-FFF2-40B4-BE49-F238E27FC236}">
                  <a16:creationId xmlns:a16="http://schemas.microsoft.com/office/drawing/2014/main" id="{9ADEE048-E3C4-75A6-51F5-FE70983EBB5F}"/>
                </a:ext>
              </a:extLst>
            </p:cNvPr>
            <p:cNvPicPr>
              <a:picLocks noChangeAspect="1"/>
            </p:cNvPicPr>
            <p:nvPr/>
          </p:nvPicPr>
          <p:blipFill>
            <a:blip r:embed="rId9"/>
            <a:stretch>
              <a:fillRect/>
            </a:stretch>
          </p:blipFill>
          <p:spPr>
            <a:xfrm>
              <a:off x="8893931" y="2807441"/>
              <a:ext cx="1024764" cy="654105"/>
            </a:xfrm>
            <a:prstGeom prst="rect">
              <a:avLst/>
            </a:prstGeom>
          </p:spPr>
        </p:pic>
        <p:pic>
          <p:nvPicPr>
            <p:cNvPr id="15" name="Imagen 14" descr="Interfaz de usuario gráfica, Aplicación, Word&#10;&#10;Descripción generada automáticamente">
              <a:extLst>
                <a:ext uri="{FF2B5EF4-FFF2-40B4-BE49-F238E27FC236}">
                  <a16:creationId xmlns:a16="http://schemas.microsoft.com/office/drawing/2014/main" id="{F6B8A79A-DE73-F905-39EA-7108CBBF70B1}"/>
                </a:ext>
              </a:extLst>
            </p:cNvPr>
            <p:cNvPicPr>
              <a:picLocks noChangeAspect="1"/>
            </p:cNvPicPr>
            <p:nvPr/>
          </p:nvPicPr>
          <p:blipFill>
            <a:blip r:embed="rId10"/>
            <a:stretch>
              <a:fillRect/>
            </a:stretch>
          </p:blipFill>
          <p:spPr>
            <a:xfrm>
              <a:off x="9966903" y="2779271"/>
              <a:ext cx="2347552" cy="733610"/>
            </a:xfrm>
            <a:prstGeom prst="rect">
              <a:avLst/>
            </a:prstGeom>
          </p:spPr>
        </p:pic>
        <p:pic>
          <p:nvPicPr>
            <p:cNvPr id="17" name="Imagen 16">
              <a:extLst>
                <a:ext uri="{FF2B5EF4-FFF2-40B4-BE49-F238E27FC236}">
                  <a16:creationId xmlns:a16="http://schemas.microsoft.com/office/drawing/2014/main" id="{862FC6C4-B492-2986-6D59-CAB6C7EB1506}"/>
                </a:ext>
              </a:extLst>
            </p:cNvPr>
            <p:cNvPicPr>
              <a:picLocks noChangeAspect="1"/>
            </p:cNvPicPr>
            <p:nvPr/>
          </p:nvPicPr>
          <p:blipFill>
            <a:blip r:embed="rId11"/>
            <a:stretch>
              <a:fillRect/>
            </a:stretch>
          </p:blipFill>
          <p:spPr>
            <a:xfrm>
              <a:off x="12241455" y="2779271"/>
              <a:ext cx="937022" cy="779305"/>
            </a:xfrm>
            <a:prstGeom prst="rect">
              <a:avLst/>
            </a:prstGeom>
          </p:spPr>
        </p:pic>
      </p:grpSp>
      <p:pic>
        <p:nvPicPr>
          <p:cNvPr id="3" name="Imagen 2" descr="Imagen que contiene Gráfico&#10;&#10;Descripción generada automáticamente">
            <a:extLst>
              <a:ext uri="{FF2B5EF4-FFF2-40B4-BE49-F238E27FC236}">
                <a16:creationId xmlns:a16="http://schemas.microsoft.com/office/drawing/2014/main" id="{1DC2A94B-A393-AB47-28F6-651A1839FAE1}"/>
              </a:ext>
            </a:extLst>
          </p:cNvPr>
          <p:cNvPicPr>
            <a:picLocks noChangeAspect="1"/>
          </p:cNvPicPr>
          <p:nvPr/>
        </p:nvPicPr>
        <p:blipFill>
          <a:blip r:embed="rId12"/>
          <a:stretch>
            <a:fillRect/>
          </a:stretch>
        </p:blipFill>
        <p:spPr>
          <a:xfrm>
            <a:off x="1651586" y="184013"/>
            <a:ext cx="1440000" cy="1440000"/>
          </a:xfrm>
          <a:prstGeom prst="rect">
            <a:avLst/>
          </a:prstGeom>
        </p:spPr>
      </p:pic>
      <p:pic>
        <p:nvPicPr>
          <p:cNvPr id="5" name="Imagen 4" descr="Logotipo&#10;&#10;Descripción generada automáticamente">
            <a:extLst>
              <a:ext uri="{FF2B5EF4-FFF2-40B4-BE49-F238E27FC236}">
                <a16:creationId xmlns:a16="http://schemas.microsoft.com/office/drawing/2014/main" id="{2E8DFACC-F345-8915-60E5-F3CD222E9FF6}"/>
              </a:ext>
            </a:extLst>
          </p:cNvPr>
          <p:cNvPicPr>
            <a:picLocks noChangeAspect="1"/>
          </p:cNvPicPr>
          <p:nvPr/>
        </p:nvPicPr>
        <p:blipFill>
          <a:blip r:embed="rId13"/>
          <a:stretch>
            <a:fillRect/>
          </a:stretch>
        </p:blipFill>
        <p:spPr>
          <a:xfrm>
            <a:off x="75081" y="226224"/>
            <a:ext cx="1531004" cy="1440000"/>
          </a:xfrm>
          <a:prstGeom prst="rect">
            <a:avLst/>
          </a:prstGeom>
        </p:spPr>
      </p:pic>
      <p:sp>
        <p:nvSpPr>
          <p:cNvPr id="2" name="Título 1">
            <a:extLst>
              <a:ext uri="{FF2B5EF4-FFF2-40B4-BE49-F238E27FC236}">
                <a16:creationId xmlns:a16="http://schemas.microsoft.com/office/drawing/2014/main" id="{DCC62A1A-C8BC-0ACA-E775-C4C58A08EBE4}"/>
              </a:ext>
            </a:extLst>
          </p:cNvPr>
          <p:cNvSpPr>
            <a:spLocks noGrp="1"/>
          </p:cNvSpPr>
          <p:nvPr>
            <p:ph type="title"/>
          </p:nvPr>
        </p:nvSpPr>
        <p:spPr>
          <a:xfrm>
            <a:off x="3137088" y="365126"/>
            <a:ext cx="9390529" cy="1325563"/>
          </a:xfrm>
        </p:spPr>
        <p:txBody>
          <a:bodyPr/>
          <a:lstStyle/>
          <a:p>
            <a:r>
              <a:rPr lang="es-CO" dirty="0"/>
              <a:t>Modelación Matemática</a:t>
            </a:r>
          </a:p>
        </p:txBody>
      </p:sp>
      <p:graphicFrame>
        <p:nvGraphicFramePr>
          <p:cNvPr id="6" name="Marcador de contenido 3">
            <a:extLst>
              <a:ext uri="{FF2B5EF4-FFF2-40B4-BE49-F238E27FC236}">
                <a16:creationId xmlns:a16="http://schemas.microsoft.com/office/drawing/2014/main" id="{2A85B819-B793-444F-375F-55B61F756CA3}"/>
              </a:ext>
            </a:extLst>
          </p:cNvPr>
          <p:cNvGraphicFramePr>
            <a:graphicFrameLocks/>
          </p:cNvGraphicFramePr>
          <p:nvPr>
            <p:extLst>
              <p:ext uri="{D42A27DB-BD31-4B8C-83A1-F6EECF244321}">
                <p14:modId xmlns:p14="http://schemas.microsoft.com/office/powerpoint/2010/main" val="2985300241"/>
              </p:ext>
            </p:extLst>
          </p:nvPr>
        </p:nvGraphicFramePr>
        <p:xfrm>
          <a:off x="1538238" y="1870161"/>
          <a:ext cx="3956050" cy="257085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8" name="Marcador de contenido 7">
            <a:extLst>
              <a:ext uri="{FF2B5EF4-FFF2-40B4-BE49-F238E27FC236}">
                <a16:creationId xmlns:a16="http://schemas.microsoft.com/office/drawing/2014/main" id="{2440967B-DAAC-430A-5E29-6EC4429CFBCA}"/>
              </a:ext>
            </a:extLst>
          </p:cNvPr>
          <p:cNvPicPr>
            <a:picLocks noGrp="1" noChangeAspect="1"/>
          </p:cNvPicPr>
          <p:nvPr>
            <p:ph idx="1"/>
          </p:nvPr>
        </p:nvPicPr>
        <p:blipFill>
          <a:blip r:embed="rId19"/>
          <a:stretch>
            <a:fillRect/>
          </a:stretch>
        </p:blipFill>
        <p:spPr>
          <a:xfrm>
            <a:off x="6664018" y="1454696"/>
            <a:ext cx="6011803" cy="4351338"/>
          </a:xfrm>
          <a:prstGeom prst="rect">
            <a:avLst/>
          </a:prstGeom>
        </p:spPr>
      </p:pic>
      <p:pic>
        <p:nvPicPr>
          <p:cNvPr id="9" name="Imagen 8">
            <a:extLst>
              <a:ext uri="{FF2B5EF4-FFF2-40B4-BE49-F238E27FC236}">
                <a16:creationId xmlns:a16="http://schemas.microsoft.com/office/drawing/2014/main" id="{AC2A8BB6-4DBD-CE63-3D56-7E83C80CE8C4}"/>
              </a:ext>
            </a:extLst>
          </p:cNvPr>
          <p:cNvPicPr>
            <a:picLocks noChangeAspect="1"/>
          </p:cNvPicPr>
          <p:nvPr/>
        </p:nvPicPr>
        <p:blipFill rotWithShape="1">
          <a:blip r:embed="rId20"/>
          <a:srcRect b="67814"/>
          <a:stretch/>
        </p:blipFill>
        <p:spPr>
          <a:xfrm>
            <a:off x="349553" y="4620492"/>
            <a:ext cx="5575070" cy="1079838"/>
          </a:xfrm>
          <a:prstGeom prst="rect">
            <a:avLst/>
          </a:prstGeom>
        </p:spPr>
      </p:pic>
    </p:spTree>
    <p:extLst>
      <p:ext uri="{BB962C8B-B14F-4D97-AF65-F5344CB8AC3E}">
        <p14:creationId xmlns:p14="http://schemas.microsoft.com/office/powerpoint/2010/main" val="34992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0506A-2774-38CD-8909-D051212F0E32}"/>
            </a:ext>
          </a:extLst>
        </p:cNvPr>
        <p:cNvGrpSpPr/>
        <p:nvPr/>
      </p:nvGrpSpPr>
      <p:grpSpPr>
        <a:xfrm>
          <a:off x="0" y="0"/>
          <a:ext cx="0" cy="0"/>
          <a:chOff x="0" y="0"/>
          <a:chExt cx="0" cy="0"/>
        </a:xfrm>
      </p:grpSpPr>
      <p:grpSp>
        <p:nvGrpSpPr>
          <p:cNvPr id="18" name="Grupo 17">
            <a:extLst>
              <a:ext uri="{FF2B5EF4-FFF2-40B4-BE49-F238E27FC236}">
                <a16:creationId xmlns:a16="http://schemas.microsoft.com/office/drawing/2014/main" id="{7C3A788C-D80C-2C50-41D6-A22BDFF10FE0}"/>
              </a:ext>
            </a:extLst>
          </p:cNvPr>
          <p:cNvGrpSpPr/>
          <p:nvPr/>
        </p:nvGrpSpPr>
        <p:grpSpPr>
          <a:xfrm>
            <a:off x="192152" y="6040970"/>
            <a:ext cx="13068170" cy="817030"/>
            <a:chOff x="110307" y="2741546"/>
            <a:chExt cx="13068170" cy="817030"/>
          </a:xfrm>
        </p:grpSpPr>
        <p:pic>
          <p:nvPicPr>
            <p:cNvPr id="7" name="Picture 6" descr="BIENESTAR UNIVERSITARIO">
              <a:extLst>
                <a:ext uri="{FF2B5EF4-FFF2-40B4-BE49-F238E27FC236}">
                  <a16:creationId xmlns:a16="http://schemas.microsoft.com/office/drawing/2014/main" id="{3FCF9691-FC80-8094-2D91-C77E86398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07" y="2792352"/>
              <a:ext cx="2025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estión Jurídica UNICAUCA">
              <a:extLst>
                <a:ext uri="{FF2B5EF4-FFF2-40B4-BE49-F238E27FC236}">
                  <a16:creationId xmlns:a16="http://schemas.microsoft.com/office/drawing/2014/main" id="{C01E43C3-3050-BA26-641C-AC1157C5E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4418" y="2741546"/>
              <a:ext cx="1529552"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dad de Cartagena - Asociación Colombiana de Endodoncia">
              <a:extLst>
                <a:ext uri="{FF2B5EF4-FFF2-40B4-BE49-F238E27FC236}">
                  <a16:creationId xmlns:a16="http://schemas.microsoft.com/office/drawing/2014/main" id="{9848374B-4506-E255-69CD-75CA30E5CB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9766" y="2792352"/>
              <a:ext cx="123465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nvestigación - UCundinamarca">
              <a:extLst>
                <a:ext uri="{FF2B5EF4-FFF2-40B4-BE49-F238E27FC236}">
                  <a16:creationId xmlns:a16="http://schemas.microsoft.com/office/drawing/2014/main" id="{EC2DABCB-DE64-21CA-BE1C-C7C85C978E5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25" r="25102"/>
            <a:stretch/>
          </p:blipFill>
          <p:spPr bwMode="auto">
            <a:xfrm>
              <a:off x="4885053" y="2831546"/>
              <a:ext cx="1059856"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descr="Gráfico, Logotipo, Gráfico de proyección solar&#10;&#10;Descripción generada automáticamente">
              <a:extLst>
                <a:ext uri="{FF2B5EF4-FFF2-40B4-BE49-F238E27FC236}">
                  <a16:creationId xmlns:a16="http://schemas.microsoft.com/office/drawing/2014/main" id="{EA9FFF3C-A31A-FED3-8A11-3D21D248DEAF}"/>
                </a:ext>
              </a:extLst>
            </p:cNvPr>
            <p:cNvPicPr>
              <a:picLocks noChangeAspect="1"/>
            </p:cNvPicPr>
            <p:nvPr/>
          </p:nvPicPr>
          <p:blipFill>
            <a:blip r:embed="rId6"/>
            <a:stretch>
              <a:fillRect/>
            </a:stretch>
          </p:blipFill>
          <p:spPr>
            <a:xfrm>
              <a:off x="5951501" y="2741546"/>
              <a:ext cx="612000" cy="720000"/>
            </a:xfrm>
            <a:prstGeom prst="rect">
              <a:avLst/>
            </a:prstGeom>
          </p:spPr>
        </p:pic>
        <p:pic>
          <p:nvPicPr>
            <p:cNvPr id="12" name="Imagen 11" descr="Texto&#10;&#10;Descripción generada automáticamente con confianza media">
              <a:extLst>
                <a:ext uri="{FF2B5EF4-FFF2-40B4-BE49-F238E27FC236}">
                  <a16:creationId xmlns:a16="http://schemas.microsoft.com/office/drawing/2014/main" id="{0EA04BF6-2ED3-AF2F-69AB-BDE0FBF0202A}"/>
                </a:ext>
              </a:extLst>
            </p:cNvPr>
            <p:cNvPicPr>
              <a:picLocks noChangeAspect="1"/>
            </p:cNvPicPr>
            <p:nvPr/>
          </p:nvPicPr>
          <p:blipFill>
            <a:blip r:embed="rId7"/>
            <a:stretch>
              <a:fillRect/>
            </a:stretch>
          </p:blipFill>
          <p:spPr>
            <a:xfrm>
              <a:off x="6615544" y="2741546"/>
              <a:ext cx="1560000" cy="720000"/>
            </a:xfrm>
            <a:prstGeom prst="rect">
              <a:avLst/>
            </a:prstGeom>
          </p:spPr>
        </p:pic>
        <p:pic>
          <p:nvPicPr>
            <p:cNvPr id="13" name="Imagen 12" descr="Icono&#10;&#10;Descripción generada automáticamente con confianza baja">
              <a:extLst>
                <a:ext uri="{FF2B5EF4-FFF2-40B4-BE49-F238E27FC236}">
                  <a16:creationId xmlns:a16="http://schemas.microsoft.com/office/drawing/2014/main" id="{807F132C-3252-3C17-B6C8-8A48BE562480}"/>
                </a:ext>
              </a:extLst>
            </p:cNvPr>
            <p:cNvPicPr>
              <a:picLocks noChangeAspect="1"/>
            </p:cNvPicPr>
            <p:nvPr/>
          </p:nvPicPr>
          <p:blipFill>
            <a:blip r:embed="rId8"/>
            <a:stretch>
              <a:fillRect/>
            </a:stretch>
          </p:blipFill>
          <p:spPr>
            <a:xfrm>
              <a:off x="8227587" y="2807441"/>
              <a:ext cx="610466" cy="630000"/>
            </a:xfrm>
            <a:prstGeom prst="rect">
              <a:avLst/>
            </a:prstGeom>
          </p:spPr>
        </p:pic>
        <p:pic>
          <p:nvPicPr>
            <p:cNvPr id="14" name="Imagen 13" descr="Imagen que contiene Diagrama&#10;&#10;Descripción generada automáticamente">
              <a:extLst>
                <a:ext uri="{FF2B5EF4-FFF2-40B4-BE49-F238E27FC236}">
                  <a16:creationId xmlns:a16="http://schemas.microsoft.com/office/drawing/2014/main" id="{5A9AA661-3A85-37ED-C79B-8A27D12CBD46}"/>
                </a:ext>
              </a:extLst>
            </p:cNvPr>
            <p:cNvPicPr>
              <a:picLocks noChangeAspect="1"/>
            </p:cNvPicPr>
            <p:nvPr/>
          </p:nvPicPr>
          <p:blipFill>
            <a:blip r:embed="rId9"/>
            <a:stretch>
              <a:fillRect/>
            </a:stretch>
          </p:blipFill>
          <p:spPr>
            <a:xfrm>
              <a:off x="8893931" y="2807441"/>
              <a:ext cx="1024764" cy="654105"/>
            </a:xfrm>
            <a:prstGeom prst="rect">
              <a:avLst/>
            </a:prstGeom>
          </p:spPr>
        </p:pic>
        <p:pic>
          <p:nvPicPr>
            <p:cNvPr id="15" name="Imagen 14" descr="Interfaz de usuario gráfica, Aplicación, Word&#10;&#10;Descripción generada automáticamente">
              <a:extLst>
                <a:ext uri="{FF2B5EF4-FFF2-40B4-BE49-F238E27FC236}">
                  <a16:creationId xmlns:a16="http://schemas.microsoft.com/office/drawing/2014/main" id="{0460893E-A0DB-2572-BB29-1BDB2F5AA5B7}"/>
                </a:ext>
              </a:extLst>
            </p:cNvPr>
            <p:cNvPicPr>
              <a:picLocks noChangeAspect="1"/>
            </p:cNvPicPr>
            <p:nvPr/>
          </p:nvPicPr>
          <p:blipFill>
            <a:blip r:embed="rId10"/>
            <a:stretch>
              <a:fillRect/>
            </a:stretch>
          </p:blipFill>
          <p:spPr>
            <a:xfrm>
              <a:off x="9966903" y="2779271"/>
              <a:ext cx="2347552" cy="733610"/>
            </a:xfrm>
            <a:prstGeom prst="rect">
              <a:avLst/>
            </a:prstGeom>
          </p:spPr>
        </p:pic>
        <p:pic>
          <p:nvPicPr>
            <p:cNvPr id="17" name="Imagen 16">
              <a:extLst>
                <a:ext uri="{FF2B5EF4-FFF2-40B4-BE49-F238E27FC236}">
                  <a16:creationId xmlns:a16="http://schemas.microsoft.com/office/drawing/2014/main" id="{E981C338-8EB7-F03C-0477-6DA92657AB11}"/>
                </a:ext>
              </a:extLst>
            </p:cNvPr>
            <p:cNvPicPr>
              <a:picLocks noChangeAspect="1"/>
            </p:cNvPicPr>
            <p:nvPr/>
          </p:nvPicPr>
          <p:blipFill>
            <a:blip r:embed="rId11"/>
            <a:stretch>
              <a:fillRect/>
            </a:stretch>
          </p:blipFill>
          <p:spPr>
            <a:xfrm>
              <a:off x="12241455" y="2779271"/>
              <a:ext cx="937022" cy="779305"/>
            </a:xfrm>
            <a:prstGeom prst="rect">
              <a:avLst/>
            </a:prstGeom>
          </p:spPr>
        </p:pic>
      </p:grpSp>
      <p:pic>
        <p:nvPicPr>
          <p:cNvPr id="3" name="Imagen 2" descr="Imagen que contiene Gráfico&#10;&#10;Descripción generada automáticamente">
            <a:extLst>
              <a:ext uri="{FF2B5EF4-FFF2-40B4-BE49-F238E27FC236}">
                <a16:creationId xmlns:a16="http://schemas.microsoft.com/office/drawing/2014/main" id="{5DDE6EAE-9828-C221-C96B-9852C6E10B56}"/>
              </a:ext>
            </a:extLst>
          </p:cNvPr>
          <p:cNvPicPr>
            <a:picLocks noChangeAspect="1"/>
          </p:cNvPicPr>
          <p:nvPr/>
        </p:nvPicPr>
        <p:blipFill>
          <a:blip r:embed="rId12"/>
          <a:stretch>
            <a:fillRect/>
          </a:stretch>
        </p:blipFill>
        <p:spPr>
          <a:xfrm>
            <a:off x="1651586" y="184013"/>
            <a:ext cx="1440000" cy="1440000"/>
          </a:xfrm>
          <a:prstGeom prst="rect">
            <a:avLst/>
          </a:prstGeom>
        </p:spPr>
      </p:pic>
      <p:pic>
        <p:nvPicPr>
          <p:cNvPr id="5" name="Imagen 4" descr="Logotipo&#10;&#10;Descripción generada automáticamente">
            <a:extLst>
              <a:ext uri="{FF2B5EF4-FFF2-40B4-BE49-F238E27FC236}">
                <a16:creationId xmlns:a16="http://schemas.microsoft.com/office/drawing/2014/main" id="{0D832A42-85C3-E65D-AFCF-EAD37FCF5DED}"/>
              </a:ext>
            </a:extLst>
          </p:cNvPr>
          <p:cNvPicPr>
            <a:picLocks noChangeAspect="1"/>
          </p:cNvPicPr>
          <p:nvPr/>
        </p:nvPicPr>
        <p:blipFill>
          <a:blip r:embed="rId13"/>
          <a:stretch>
            <a:fillRect/>
          </a:stretch>
        </p:blipFill>
        <p:spPr>
          <a:xfrm>
            <a:off x="75081" y="226224"/>
            <a:ext cx="1531004" cy="1440000"/>
          </a:xfrm>
          <a:prstGeom prst="rect">
            <a:avLst/>
          </a:prstGeom>
        </p:spPr>
      </p:pic>
      <p:sp>
        <p:nvSpPr>
          <p:cNvPr id="2" name="Título 1">
            <a:extLst>
              <a:ext uri="{FF2B5EF4-FFF2-40B4-BE49-F238E27FC236}">
                <a16:creationId xmlns:a16="http://schemas.microsoft.com/office/drawing/2014/main" id="{DDFB8793-2D9D-56AD-3AD8-55F7891E7DCE}"/>
              </a:ext>
            </a:extLst>
          </p:cNvPr>
          <p:cNvSpPr>
            <a:spLocks noGrp="1"/>
          </p:cNvSpPr>
          <p:nvPr>
            <p:ph type="title"/>
          </p:nvPr>
        </p:nvSpPr>
        <p:spPr>
          <a:xfrm>
            <a:off x="3137088" y="365126"/>
            <a:ext cx="9390529" cy="1325563"/>
          </a:xfrm>
        </p:spPr>
        <p:txBody>
          <a:bodyPr/>
          <a:lstStyle/>
          <a:p>
            <a:r>
              <a:rPr lang="es-CO" dirty="0"/>
              <a:t>La Modelación Matemática presente en los Currículos Colombianos</a:t>
            </a:r>
          </a:p>
        </p:txBody>
      </p:sp>
      <p:graphicFrame>
        <p:nvGraphicFramePr>
          <p:cNvPr id="8" name="Marcador de contenido 7">
            <a:extLst>
              <a:ext uri="{FF2B5EF4-FFF2-40B4-BE49-F238E27FC236}">
                <a16:creationId xmlns:a16="http://schemas.microsoft.com/office/drawing/2014/main" id="{AB65E3BA-187A-81FE-8095-32ACDBC19841}"/>
              </a:ext>
            </a:extLst>
          </p:cNvPr>
          <p:cNvGraphicFramePr>
            <a:graphicFrameLocks noGrp="1"/>
          </p:cNvGraphicFramePr>
          <p:nvPr>
            <p:ph idx="1"/>
            <p:extLst>
              <p:ext uri="{D42A27DB-BD31-4B8C-83A1-F6EECF244321}">
                <p14:modId xmlns:p14="http://schemas.microsoft.com/office/powerpoint/2010/main" val="4593491"/>
              </p:ext>
            </p:extLst>
          </p:nvPr>
        </p:nvGraphicFramePr>
        <p:xfrm>
          <a:off x="887536" y="2422856"/>
          <a:ext cx="9113004" cy="338180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3289259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5A298-4DBE-B70F-B70F-55130188AF6C}"/>
            </a:ext>
          </a:extLst>
        </p:cNvPr>
        <p:cNvGrpSpPr/>
        <p:nvPr/>
      </p:nvGrpSpPr>
      <p:grpSpPr>
        <a:xfrm>
          <a:off x="0" y="0"/>
          <a:ext cx="0" cy="0"/>
          <a:chOff x="0" y="0"/>
          <a:chExt cx="0" cy="0"/>
        </a:xfrm>
      </p:grpSpPr>
      <p:grpSp>
        <p:nvGrpSpPr>
          <p:cNvPr id="18" name="Grupo 17">
            <a:extLst>
              <a:ext uri="{FF2B5EF4-FFF2-40B4-BE49-F238E27FC236}">
                <a16:creationId xmlns:a16="http://schemas.microsoft.com/office/drawing/2014/main" id="{7474085C-BA69-8668-C440-336CAD03F6CC}"/>
              </a:ext>
            </a:extLst>
          </p:cNvPr>
          <p:cNvGrpSpPr/>
          <p:nvPr/>
        </p:nvGrpSpPr>
        <p:grpSpPr>
          <a:xfrm>
            <a:off x="192152" y="6040970"/>
            <a:ext cx="13068170" cy="817030"/>
            <a:chOff x="110307" y="2741546"/>
            <a:chExt cx="13068170" cy="817030"/>
          </a:xfrm>
        </p:grpSpPr>
        <p:pic>
          <p:nvPicPr>
            <p:cNvPr id="7" name="Picture 6" descr="BIENESTAR UNIVERSITARIO">
              <a:extLst>
                <a:ext uri="{FF2B5EF4-FFF2-40B4-BE49-F238E27FC236}">
                  <a16:creationId xmlns:a16="http://schemas.microsoft.com/office/drawing/2014/main" id="{2FBCF397-E7DE-7AA0-D902-DB22D61075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07" y="2792352"/>
              <a:ext cx="2025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estión Jurídica UNICAUCA">
              <a:extLst>
                <a:ext uri="{FF2B5EF4-FFF2-40B4-BE49-F238E27FC236}">
                  <a16:creationId xmlns:a16="http://schemas.microsoft.com/office/drawing/2014/main" id="{2ECE414D-0630-D202-F6C7-C1ED73C86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4418" y="2741546"/>
              <a:ext cx="1529552"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dad de Cartagena - Asociación Colombiana de Endodoncia">
              <a:extLst>
                <a:ext uri="{FF2B5EF4-FFF2-40B4-BE49-F238E27FC236}">
                  <a16:creationId xmlns:a16="http://schemas.microsoft.com/office/drawing/2014/main" id="{F65FF50B-5FD5-BEA9-CD9D-5E3879F883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9766" y="2792352"/>
              <a:ext cx="123465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nvestigación - UCundinamarca">
              <a:extLst>
                <a:ext uri="{FF2B5EF4-FFF2-40B4-BE49-F238E27FC236}">
                  <a16:creationId xmlns:a16="http://schemas.microsoft.com/office/drawing/2014/main" id="{C16C029F-FDAA-482B-FF04-45A0A868C28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25" r="25102"/>
            <a:stretch/>
          </p:blipFill>
          <p:spPr bwMode="auto">
            <a:xfrm>
              <a:off x="4885053" y="2831546"/>
              <a:ext cx="1059856"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descr="Gráfico, Logotipo, Gráfico de proyección solar&#10;&#10;Descripción generada automáticamente">
              <a:extLst>
                <a:ext uri="{FF2B5EF4-FFF2-40B4-BE49-F238E27FC236}">
                  <a16:creationId xmlns:a16="http://schemas.microsoft.com/office/drawing/2014/main" id="{EAB8342F-0814-2239-BDD6-07C8D450E89F}"/>
                </a:ext>
              </a:extLst>
            </p:cNvPr>
            <p:cNvPicPr>
              <a:picLocks noChangeAspect="1"/>
            </p:cNvPicPr>
            <p:nvPr/>
          </p:nvPicPr>
          <p:blipFill>
            <a:blip r:embed="rId6"/>
            <a:stretch>
              <a:fillRect/>
            </a:stretch>
          </p:blipFill>
          <p:spPr>
            <a:xfrm>
              <a:off x="5951501" y="2741546"/>
              <a:ext cx="612000" cy="720000"/>
            </a:xfrm>
            <a:prstGeom prst="rect">
              <a:avLst/>
            </a:prstGeom>
          </p:spPr>
        </p:pic>
        <p:pic>
          <p:nvPicPr>
            <p:cNvPr id="12" name="Imagen 11" descr="Texto&#10;&#10;Descripción generada automáticamente con confianza media">
              <a:extLst>
                <a:ext uri="{FF2B5EF4-FFF2-40B4-BE49-F238E27FC236}">
                  <a16:creationId xmlns:a16="http://schemas.microsoft.com/office/drawing/2014/main" id="{9073A59B-0F2F-64C5-25E5-8177D477B213}"/>
                </a:ext>
              </a:extLst>
            </p:cNvPr>
            <p:cNvPicPr>
              <a:picLocks noChangeAspect="1"/>
            </p:cNvPicPr>
            <p:nvPr/>
          </p:nvPicPr>
          <p:blipFill>
            <a:blip r:embed="rId7"/>
            <a:stretch>
              <a:fillRect/>
            </a:stretch>
          </p:blipFill>
          <p:spPr>
            <a:xfrm>
              <a:off x="6615544" y="2741546"/>
              <a:ext cx="1560000" cy="720000"/>
            </a:xfrm>
            <a:prstGeom prst="rect">
              <a:avLst/>
            </a:prstGeom>
          </p:spPr>
        </p:pic>
        <p:pic>
          <p:nvPicPr>
            <p:cNvPr id="13" name="Imagen 12" descr="Icono&#10;&#10;Descripción generada automáticamente con confianza baja">
              <a:extLst>
                <a:ext uri="{FF2B5EF4-FFF2-40B4-BE49-F238E27FC236}">
                  <a16:creationId xmlns:a16="http://schemas.microsoft.com/office/drawing/2014/main" id="{07BBC32D-13DC-718D-BA6C-89F44D10C268}"/>
                </a:ext>
              </a:extLst>
            </p:cNvPr>
            <p:cNvPicPr>
              <a:picLocks noChangeAspect="1"/>
            </p:cNvPicPr>
            <p:nvPr/>
          </p:nvPicPr>
          <p:blipFill>
            <a:blip r:embed="rId8"/>
            <a:stretch>
              <a:fillRect/>
            </a:stretch>
          </p:blipFill>
          <p:spPr>
            <a:xfrm>
              <a:off x="8227587" y="2807441"/>
              <a:ext cx="610466" cy="630000"/>
            </a:xfrm>
            <a:prstGeom prst="rect">
              <a:avLst/>
            </a:prstGeom>
          </p:spPr>
        </p:pic>
        <p:pic>
          <p:nvPicPr>
            <p:cNvPr id="14" name="Imagen 13" descr="Imagen que contiene Diagrama&#10;&#10;Descripción generada automáticamente">
              <a:extLst>
                <a:ext uri="{FF2B5EF4-FFF2-40B4-BE49-F238E27FC236}">
                  <a16:creationId xmlns:a16="http://schemas.microsoft.com/office/drawing/2014/main" id="{14B02441-F819-163E-9D29-648C622BA203}"/>
                </a:ext>
              </a:extLst>
            </p:cNvPr>
            <p:cNvPicPr>
              <a:picLocks noChangeAspect="1"/>
            </p:cNvPicPr>
            <p:nvPr/>
          </p:nvPicPr>
          <p:blipFill>
            <a:blip r:embed="rId9"/>
            <a:stretch>
              <a:fillRect/>
            </a:stretch>
          </p:blipFill>
          <p:spPr>
            <a:xfrm>
              <a:off x="8893931" y="2807441"/>
              <a:ext cx="1024764" cy="654105"/>
            </a:xfrm>
            <a:prstGeom prst="rect">
              <a:avLst/>
            </a:prstGeom>
          </p:spPr>
        </p:pic>
        <p:pic>
          <p:nvPicPr>
            <p:cNvPr id="15" name="Imagen 14" descr="Interfaz de usuario gráfica, Aplicación, Word&#10;&#10;Descripción generada automáticamente">
              <a:extLst>
                <a:ext uri="{FF2B5EF4-FFF2-40B4-BE49-F238E27FC236}">
                  <a16:creationId xmlns:a16="http://schemas.microsoft.com/office/drawing/2014/main" id="{3BA7DFC2-DDCF-3DF0-5C07-11E8F89E134A}"/>
                </a:ext>
              </a:extLst>
            </p:cNvPr>
            <p:cNvPicPr>
              <a:picLocks noChangeAspect="1"/>
            </p:cNvPicPr>
            <p:nvPr/>
          </p:nvPicPr>
          <p:blipFill>
            <a:blip r:embed="rId10"/>
            <a:stretch>
              <a:fillRect/>
            </a:stretch>
          </p:blipFill>
          <p:spPr>
            <a:xfrm>
              <a:off x="9966903" y="2779271"/>
              <a:ext cx="2347552" cy="733610"/>
            </a:xfrm>
            <a:prstGeom prst="rect">
              <a:avLst/>
            </a:prstGeom>
          </p:spPr>
        </p:pic>
        <p:pic>
          <p:nvPicPr>
            <p:cNvPr id="17" name="Imagen 16">
              <a:extLst>
                <a:ext uri="{FF2B5EF4-FFF2-40B4-BE49-F238E27FC236}">
                  <a16:creationId xmlns:a16="http://schemas.microsoft.com/office/drawing/2014/main" id="{0D430834-1228-6932-B16E-C4E0B6667443}"/>
                </a:ext>
              </a:extLst>
            </p:cNvPr>
            <p:cNvPicPr>
              <a:picLocks noChangeAspect="1"/>
            </p:cNvPicPr>
            <p:nvPr/>
          </p:nvPicPr>
          <p:blipFill>
            <a:blip r:embed="rId11"/>
            <a:stretch>
              <a:fillRect/>
            </a:stretch>
          </p:blipFill>
          <p:spPr>
            <a:xfrm>
              <a:off x="12241455" y="2779271"/>
              <a:ext cx="937022" cy="779305"/>
            </a:xfrm>
            <a:prstGeom prst="rect">
              <a:avLst/>
            </a:prstGeom>
          </p:spPr>
        </p:pic>
      </p:grpSp>
      <p:pic>
        <p:nvPicPr>
          <p:cNvPr id="3" name="Imagen 2" descr="Imagen que contiene Gráfico&#10;&#10;Descripción generada automáticamente">
            <a:extLst>
              <a:ext uri="{FF2B5EF4-FFF2-40B4-BE49-F238E27FC236}">
                <a16:creationId xmlns:a16="http://schemas.microsoft.com/office/drawing/2014/main" id="{FAA02AEF-96A9-762A-2E9D-4A967804C4B9}"/>
              </a:ext>
            </a:extLst>
          </p:cNvPr>
          <p:cNvPicPr>
            <a:picLocks noChangeAspect="1"/>
          </p:cNvPicPr>
          <p:nvPr/>
        </p:nvPicPr>
        <p:blipFill>
          <a:blip r:embed="rId12"/>
          <a:stretch>
            <a:fillRect/>
          </a:stretch>
        </p:blipFill>
        <p:spPr>
          <a:xfrm>
            <a:off x="1651586" y="184013"/>
            <a:ext cx="1440000" cy="1440000"/>
          </a:xfrm>
          <a:prstGeom prst="rect">
            <a:avLst/>
          </a:prstGeom>
        </p:spPr>
      </p:pic>
      <p:pic>
        <p:nvPicPr>
          <p:cNvPr id="5" name="Imagen 4" descr="Logotipo&#10;&#10;Descripción generada automáticamente">
            <a:extLst>
              <a:ext uri="{FF2B5EF4-FFF2-40B4-BE49-F238E27FC236}">
                <a16:creationId xmlns:a16="http://schemas.microsoft.com/office/drawing/2014/main" id="{787D185F-D35B-7D9E-895C-FC95631DE5AC}"/>
              </a:ext>
            </a:extLst>
          </p:cNvPr>
          <p:cNvPicPr>
            <a:picLocks noChangeAspect="1"/>
          </p:cNvPicPr>
          <p:nvPr/>
        </p:nvPicPr>
        <p:blipFill>
          <a:blip r:embed="rId13"/>
          <a:stretch>
            <a:fillRect/>
          </a:stretch>
        </p:blipFill>
        <p:spPr>
          <a:xfrm>
            <a:off x="75081" y="226224"/>
            <a:ext cx="1531004" cy="1440000"/>
          </a:xfrm>
          <a:prstGeom prst="rect">
            <a:avLst/>
          </a:prstGeom>
        </p:spPr>
      </p:pic>
      <p:sp>
        <p:nvSpPr>
          <p:cNvPr id="2" name="Título 1">
            <a:extLst>
              <a:ext uri="{FF2B5EF4-FFF2-40B4-BE49-F238E27FC236}">
                <a16:creationId xmlns:a16="http://schemas.microsoft.com/office/drawing/2014/main" id="{D19E31F5-1EEA-529D-BFDF-255A9F1273C8}"/>
              </a:ext>
            </a:extLst>
          </p:cNvPr>
          <p:cNvSpPr>
            <a:spLocks noGrp="1"/>
          </p:cNvSpPr>
          <p:nvPr>
            <p:ph type="title"/>
          </p:nvPr>
        </p:nvSpPr>
        <p:spPr>
          <a:xfrm>
            <a:off x="3137088" y="365126"/>
            <a:ext cx="9834993" cy="1325563"/>
          </a:xfrm>
        </p:spPr>
        <p:txBody>
          <a:bodyPr>
            <a:normAutofit/>
          </a:bodyPr>
          <a:lstStyle/>
          <a:p>
            <a:r>
              <a:rPr lang="es-CO" sz="4000" dirty="0"/>
              <a:t>Pruebas Externas Nacionales </a:t>
            </a:r>
          </a:p>
        </p:txBody>
      </p:sp>
      <p:pic>
        <p:nvPicPr>
          <p:cNvPr id="8" name="Marcador de contenido 7">
            <a:extLst>
              <a:ext uri="{FF2B5EF4-FFF2-40B4-BE49-F238E27FC236}">
                <a16:creationId xmlns:a16="http://schemas.microsoft.com/office/drawing/2014/main" id="{371DCA08-6BC0-D14F-840B-DAC63C03C51D}"/>
              </a:ext>
            </a:extLst>
          </p:cNvPr>
          <p:cNvPicPr>
            <a:picLocks noGrp="1" noChangeAspect="1"/>
          </p:cNvPicPr>
          <p:nvPr>
            <p:ph idx="1"/>
          </p:nvPr>
        </p:nvPicPr>
        <p:blipFill>
          <a:blip r:embed="rId14"/>
          <a:stretch>
            <a:fillRect/>
          </a:stretch>
        </p:blipFill>
        <p:spPr>
          <a:xfrm>
            <a:off x="1047249" y="2030554"/>
            <a:ext cx="4475727" cy="3881222"/>
          </a:xfrm>
        </p:spPr>
      </p:pic>
      <p:pic>
        <p:nvPicPr>
          <p:cNvPr id="16" name="Imagen 15">
            <a:extLst>
              <a:ext uri="{FF2B5EF4-FFF2-40B4-BE49-F238E27FC236}">
                <a16:creationId xmlns:a16="http://schemas.microsoft.com/office/drawing/2014/main" id="{F2E277DA-4558-F0D1-CC6F-6D619676F4EE}"/>
              </a:ext>
            </a:extLst>
          </p:cNvPr>
          <p:cNvPicPr>
            <a:picLocks noChangeAspect="1"/>
          </p:cNvPicPr>
          <p:nvPr/>
        </p:nvPicPr>
        <p:blipFill>
          <a:blip r:embed="rId15"/>
          <a:stretch>
            <a:fillRect/>
          </a:stretch>
        </p:blipFill>
        <p:spPr>
          <a:xfrm>
            <a:off x="6364224" y="1426465"/>
            <a:ext cx="6761170" cy="4347932"/>
          </a:xfrm>
          <a:prstGeom prst="rect">
            <a:avLst/>
          </a:prstGeom>
        </p:spPr>
      </p:pic>
    </p:spTree>
    <p:extLst>
      <p:ext uri="{BB962C8B-B14F-4D97-AF65-F5344CB8AC3E}">
        <p14:creationId xmlns:p14="http://schemas.microsoft.com/office/powerpoint/2010/main" val="194235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194AE-3CA3-239A-CBCC-E5298406975B}"/>
            </a:ext>
          </a:extLst>
        </p:cNvPr>
        <p:cNvGrpSpPr/>
        <p:nvPr/>
      </p:nvGrpSpPr>
      <p:grpSpPr>
        <a:xfrm>
          <a:off x="0" y="0"/>
          <a:ext cx="0" cy="0"/>
          <a:chOff x="0" y="0"/>
          <a:chExt cx="0" cy="0"/>
        </a:xfrm>
      </p:grpSpPr>
      <p:grpSp>
        <p:nvGrpSpPr>
          <p:cNvPr id="18" name="Grupo 17">
            <a:extLst>
              <a:ext uri="{FF2B5EF4-FFF2-40B4-BE49-F238E27FC236}">
                <a16:creationId xmlns:a16="http://schemas.microsoft.com/office/drawing/2014/main" id="{2E901461-59FA-3C0C-CA24-72AFCDA7A30D}"/>
              </a:ext>
            </a:extLst>
          </p:cNvPr>
          <p:cNvGrpSpPr/>
          <p:nvPr/>
        </p:nvGrpSpPr>
        <p:grpSpPr>
          <a:xfrm>
            <a:off x="192152" y="6040970"/>
            <a:ext cx="13068170" cy="817030"/>
            <a:chOff x="110307" y="2741546"/>
            <a:chExt cx="13068170" cy="817030"/>
          </a:xfrm>
        </p:grpSpPr>
        <p:pic>
          <p:nvPicPr>
            <p:cNvPr id="7" name="Picture 6" descr="BIENESTAR UNIVERSITARIO">
              <a:extLst>
                <a:ext uri="{FF2B5EF4-FFF2-40B4-BE49-F238E27FC236}">
                  <a16:creationId xmlns:a16="http://schemas.microsoft.com/office/drawing/2014/main" id="{6D67A086-C274-1C74-24B9-06A3FCDE0F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07" y="2792352"/>
              <a:ext cx="2025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estión Jurídica UNICAUCA">
              <a:extLst>
                <a:ext uri="{FF2B5EF4-FFF2-40B4-BE49-F238E27FC236}">
                  <a16:creationId xmlns:a16="http://schemas.microsoft.com/office/drawing/2014/main" id="{2DEB9B68-93EB-BA96-E732-93FED7FEB9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4418" y="2741546"/>
              <a:ext cx="1529552"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dad de Cartagena - Asociación Colombiana de Endodoncia">
              <a:extLst>
                <a:ext uri="{FF2B5EF4-FFF2-40B4-BE49-F238E27FC236}">
                  <a16:creationId xmlns:a16="http://schemas.microsoft.com/office/drawing/2014/main" id="{4EE66B66-643E-6876-BAB9-53246BFB49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9766" y="2792352"/>
              <a:ext cx="123465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nvestigación - UCundinamarca">
              <a:extLst>
                <a:ext uri="{FF2B5EF4-FFF2-40B4-BE49-F238E27FC236}">
                  <a16:creationId xmlns:a16="http://schemas.microsoft.com/office/drawing/2014/main" id="{1F1B55C9-F9C7-528A-9B90-5502F3DA207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25" r="25102"/>
            <a:stretch/>
          </p:blipFill>
          <p:spPr bwMode="auto">
            <a:xfrm>
              <a:off x="4885053" y="2831546"/>
              <a:ext cx="1059856"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descr="Gráfico, Logotipo, Gráfico de proyección solar&#10;&#10;Descripción generada automáticamente">
              <a:extLst>
                <a:ext uri="{FF2B5EF4-FFF2-40B4-BE49-F238E27FC236}">
                  <a16:creationId xmlns:a16="http://schemas.microsoft.com/office/drawing/2014/main" id="{5839113A-5A91-96F4-955E-699D3A59A04E}"/>
                </a:ext>
              </a:extLst>
            </p:cNvPr>
            <p:cNvPicPr>
              <a:picLocks noChangeAspect="1"/>
            </p:cNvPicPr>
            <p:nvPr/>
          </p:nvPicPr>
          <p:blipFill>
            <a:blip r:embed="rId6"/>
            <a:stretch>
              <a:fillRect/>
            </a:stretch>
          </p:blipFill>
          <p:spPr>
            <a:xfrm>
              <a:off x="5951501" y="2741546"/>
              <a:ext cx="612000" cy="720000"/>
            </a:xfrm>
            <a:prstGeom prst="rect">
              <a:avLst/>
            </a:prstGeom>
          </p:spPr>
        </p:pic>
        <p:pic>
          <p:nvPicPr>
            <p:cNvPr id="12" name="Imagen 11" descr="Texto&#10;&#10;Descripción generada automáticamente con confianza media">
              <a:extLst>
                <a:ext uri="{FF2B5EF4-FFF2-40B4-BE49-F238E27FC236}">
                  <a16:creationId xmlns:a16="http://schemas.microsoft.com/office/drawing/2014/main" id="{8F19C740-5869-F860-7FB6-47F0805FA5C8}"/>
                </a:ext>
              </a:extLst>
            </p:cNvPr>
            <p:cNvPicPr>
              <a:picLocks noChangeAspect="1"/>
            </p:cNvPicPr>
            <p:nvPr/>
          </p:nvPicPr>
          <p:blipFill>
            <a:blip r:embed="rId7"/>
            <a:stretch>
              <a:fillRect/>
            </a:stretch>
          </p:blipFill>
          <p:spPr>
            <a:xfrm>
              <a:off x="6615544" y="2741546"/>
              <a:ext cx="1560000" cy="720000"/>
            </a:xfrm>
            <a:prstGeom prst="rect">
              <a:avLst/>
            </a:prstGeom>
          </p:spPr>
        </p:pic>
        <p:pic>
          <p:nvPicPr>
            <p:cNvPr id="13" name="Imagen 12" descr="Icono&#10;&#10;Descripción generada automáticamente con confianza baja">
              <a:extLst>
                <a:ext uri="{FF2B5EF4-FFF2-40B4-BE49-F238E27FC236}">
                  <a16:creationId xmlns:a16="http://schemas.microsoft.com/office/drawing/2014/main" id="{8DAFFD42-3B3D-F573-D7C7-74A876BA847E}"/>
                </a:ext>
              </a:extLst>
            </p:cNvPr>
            <p:cNvPicPr>
              <a:picLocks noChangeAspect="1"/>
            </p:cNvPicPr>
            <p:nvPr/>
          </p:nvPicPr>
          <p:blipFill>
            <a:blip r:embed="rId8"/>
            <a:stretch>
              <a:fillRect/>
            </a:stretch>
          </p:blipFill>
          <p:spPr>
            <a:xfrm>
              <a:off x="8227587" y="2807441"/>
              <a:ext cx="610466" cy="630000"/>
            </a:xfrm>
            <a:prstGeom prst="rect">
              <a:avLst/>
            </a:prstGeom>
          </p:spPr>
        </p:pic>
        <p:pic>
          <p:nvPicPr>
            <p:cNvPr id="14" name="Imagen 13" descr="Imagen que contiene Diagrama&#10;&#10;Descripción generada automáticamente">
              <a:extLst>
                <a:ext uri="{FF2B5EF4-FFF2-40B4-BE49-F238E27FC236}">
                  <a16:creationId xmlns:a16="http://schemas.microsoft.com/office/drawing/2014/main" id="{645741CC-4E30-A189-4C2D-ABB60C5A00BB}"/>
                </a:ext>
              </a:extLst>
            </p:cNvPr>
            <p:cNvPicPr>
              <a:picLocks noChangeAspect="1"/>
            </p:cNvPicPr>
            <p:nvPr/>
          </p:nvPicPr>
          <p:blipFill>
            <a:blip r:embed="rId9"/>
            <a:stretch>
              <a:fillRect/>
            </a:stretch>
          </p:blipFill>
          <p:spPr>
            <a:xfrm>
              <a:off x="8893931" y="2807441"/>
              <a:ext cx="1024764" cy="654105"/>
            </a:xfrm>
            <a:prstGeom prst="rect">
              <a:avLst/>
            </a:prstGeom>
          </p:spPr>
        </p:pic>
        <p:pic>
          <p:nvPicPr>
            <p:cNvPr id="15" name="Imagen 14" descr="Interfaz de usuario gráfica, Aplicación, Word&#10;&#10;Descripción generada automáticamente">
              <a:extLst>
                <a:ext uri="{FF2B5EF4-FFF2-40B4-BE49-F238E27FC236}">
                  <a16:creationId xmlns:a16="http://schemas.microsoft.com/office/drawing/2014/main" id="{91FAE814-2DF9-1CA9-97FF-7D7069F15F57}"/>
                </a:ext>
              </a:extLst>
            </p:cNvPr>
            <p:cNvPicPr>
              <a:picLocks noChangeAspect="1"/>
            </p:cNvPicPr>
            <p:nvPr/>
          </p:nvPicPr>
          <p:blipFill>
            <a:blip r:embed="rId10"/>
            <a:stretch>
              <a:fillRect/>
            </a:stretch>
          </p:blipFill>
          <p:spPr>
            <a:xfrm>
              <a:off x="9966903" y="2779271"/>
              <a:ext cx="2347552" cy="733610"/>
            </a:xfrm>
            <a:prstGeom prst="rect">
              <a:avLst/>
            </a:prstGeom>
          </p:spPr>
        </p:pic>
        <p:pic>
          <p:nvPicPr>
            <p:cNvPr id="17" name="Imagen 16">
              <a:extLst>
                <a:ext uri="{FF2B5EF4-FFF2-40B4-BE49-F238E27FC236}">
                  <a16:creationId xmlns:a16="http://schemas.microsoft.com/office/drawing/2014/main" id="{3637F41B-A050-86C3-741D-F1985139F1FB}"/>
                </a:ext>
              </a:extLst>
            </p:cNvPr>
            <p:cNvPicPr>
              <a:picLocks noChangeAspect="1"/>
            </p:cNvPicPr>
            <p:nvPr/>
          </p:nvPicPr>
          <p:blipFill>
            <a:blip r:embed="rId11"/>
            <a:stretch>
              <a:fillRect/>
            </a:stretch>
          </p:blipFill>
          <p:spPr>
            <a:xfrm>
              <a:off x="12241455" y="2779271"/>
              <a:ext cx="937022" cy="779305"/>
            </a:xfrm>
            <a:prstGeom prst="rect">
              <a:avLst/>
            </a:prstGeom>
          </p:spPr>
        </p:pic>
      </p:grpSp>
      <p:pic>
        <p:nvPicPr>
          <p:cNvPr id="3" name="Imagen 2" descr="Imagen que contiene Gráfico&#10;&#10;Descripción generada automáticamente">
            <a:extLst>
              <a:ext uri="{FF2B5EF4-FFF2-40B4-BE49-F238E27FC236}">
                <a16:creationId xmlns:a16="http://schemas.microsoft.com/office/drawing/2014/main" id="{95EB8D92-8340-089C-6528-F7037C63C30C}"/>
              </a:ext>
            </a:extLst>
          </p:cNvPr>
          <p:cNvPicPr>
            <a:picLocks noChangeAspect="1"/>
          </p:cNvPicPr>
          <p:nvPr/>
        </p:nvPicPr>
        <p:blipFill>
          <a:blip r:embed="rId12"/>
          <a:stretch>
            <a:fillRect/>
          </a:stretch>
        </p:blipFill>
        <p:spPr>
          <a:xfrm>
            <a:off x="1651586" y="184013"/>
            <a:ext cx="1440000" cy="1440000"/>
          </a:xfrm>
          <a:prstGeom prst="rect">
            <a:avLst/>
          </a:prstGeom>
        </p:spPr>
      </p:pic>
      <p:pic>
        <p:nvPicPr>
          <p:cNvPr id="5" name="Imagen 4" descr="Logotipo&#10;&#10;Descripción generada automáticamente">
            <a:extLst>
              <a:ext uri="{FF2B5EF4-FFF2-40B4-BE49-F238E27FC236}">
                <a16:creationId xmlns:a16="http://schemas.microsoft.com/office/drawing/2014/main" id="{1E00B7DB-4367-DFEE-2C16-80FD7312450A}"/>
              </a:ext>
            </a:extLst>
          </p:cNvPr>
          <p:cNvPicPr>
            <a:picLocks noChangeAspect="1"/>
          </p:cNvPicPr>
          <p:nvPr/>
        </p:nvPicPr>
        <p:blipFill>
          <a:blip r:embed="rId13"/>
          <a:stretch>
            <a:fillRect/>
          </a:stretch>
        </p:blipFill>
        <p:spPr>
          <a:xfrm>
            <a:off x="75081" y="226224"/>
            <a:ext cx="1531004" cy="1440000"/>
          </a:xfrm>
          <a:prstGeom prst="rect">
            <a:avLst/>
          </a:prstGeom>
        </p:spPr>
      </p:pic>
      <p:sp>
        <p:nvSpPr>
          <p:cNvPr id="2" name="Título 1">
            <a:extLst>
              <a:ext uri="{FF2B5EF4-FFF2-40B4-BE49-F238E27FC236}">
                <a16:creationId xmlns:a16="http://schemas.microsoft.com/office/drawing/2014/main" id="{FB3625A6-91E9-9EDB-53D7-21D4F54B64F9}"/>
              </a:ext>
            </a:extLst>
          </p:cNvPr>
          <p:cNvSpPr>
            <a:spLocks noGrp="1"/>
          </p:cNvSpPr>
          <p:nvPr>
            <p:ph type="title"/>
          </p:nvPr>
        </p:nvSpPr>
        <p:spPr>
          <a:xfrm>
            <a:off x="3137088" y="365126"/>
            <a:ext cx="9390529" cy="1325563"/>
          </a:xfrm>
        </p:spPr>
        <p:txBody>
          <a:bodyPr/>
          <a:lstStyle/>
          <a:p>
            <a:r>
              <a:rPr lang="es-CO" dirty="0"/>
              <a:t>Profesor como objeto de estudio</a:t>
            </a:r>
          </a:p>
        </p:txBody>
      </p:sp>
      <p:sp>
        <p:nvSpPr>
          <p:cNvPr id="4" name="Marcador de contenido 3">
            <a:extLst>
              <a:ext uri="{FF2B5EF4-FFF2-40B4-BE49-F238E27FC236}">
                <a16:creationId xmlns:a16="http://schemas.microsoft.com/office/drawing/2014/main" id="{319FF284-1046-1DF9-9D83-8DEAE0DF6B15}"/>
              </a:ext>
            </a:extLst>
          </p:cNvPr>
          <p:cNvSpPr>
            <a:spLocks noGrp="1"/>
          </p:cNvSpPr>
          <p:nvPr>
            <p:ph idx="1"/>
          </p:nvPr>
        </p:nvSpPr>
        <p:spPr>
          <a:xfrm>
            <a:off x="924857" y="2206435"/>
            <a:ext cx="11602760" cy="1769982"/>
          </a:xfrm>
        </p:spPr>
        <p:txBody>
          <a:bodyPr>
            <a:normAutofit/>
          </a:bodyPr>
          <a:lstStyle/>
          <a:p>
            <a:pPr marL="0" indent="0" algn="ctr">
              <a:buNone/>
            </a:pPr>
            <a:r>
              <a:rPr lang="es-CO" sz="3600" dirty="0">
                <a:effectLst/>
                <a:latin typeface="Times New Roman" panose="02020603050405020304" pitchFamily="18" charset="0"/>
                <a:ea typeface="Aptos" panose="020B0004020202020204" pitchFamily="34" charset="0"/>
                <a:cs typeface="Times New Roman" panose="02020603050405020304" pitchFamily="18" charset="0"/>
              </a:rPr>
              <a:t>¿Cómo emergen las decisiones del profesor de primaria para organizar su clase de matemáticas alrededor de la competencia de modelación?</a:t>
            </a:r>
            <a:r>
              <a:rPr lang="es-CO" sz="3600" dirty="0">
                <a:effectLst/>
                <a:latin typeface="Times New Roman" panose="02020603050405020304" pitchFamily="18" charset="0"/>
                <a:cs typeface="Times New Roman" panose="02020603050405020304" pitchFamily="18" charset="0"/>
              </a:rPr>
              <a:t> </a:t>
            </a:r>
            <a:endParaRPr lang="es-CO"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1470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02647-0B1C-EB61-7F24-B7D81D822641}"/>
            </a:ext>
          </a:extLst>
        </p:cNvPr>
        <p:cNvGrpSpPr/>
        <p:nvPr/>
      </p:nvGrpSpPr>
      <p:grpSpPr>
        <a:xfrm>
          <a:off x="0" y="0"/>
          <a:ext cx="0" cy="0"/>
          <a:chOff x="0" y="0"/>
          <a:chExt cx="0" cy="0"/>
        </a:xfrm>
      </p:grpSpPr>
      <p:grpSp>
        <p:nvGrpSpPr>
          <p:cNvPr id="18" name="Grupo 17">
            <a:extLst>
              <a:ext uri="{FF2B5EF4-FFF2-40B4-BE49-F238E27FC236}">
                <a16:creationId xmlns:a16="http://schemas.microsoft.com/office/drawing/2014/main" id="{A2B955B9-7098-DB83-457E-B83FC3F15E37}"/>
              </a:ext>
            </a:extLst>
          </p:cNvPr>
          <p:cNvGrpSpPr/>
          <p:nvPr/>
        </p:nvGrpSpPr>
        <p:grpSpPr>
          <a:xfrm>
            <a:off x="192152" y="6040970"/>
            <a:ext cx="13068170" cy="817030"/>
            <a:chOff x="110307" y="2741546"/>
            <a:chExt cx="13068170" cy="817030"/>
          </a:xfrm>
        </p:grpSpPr>
        <p:pic>
          <p:nvPicPr>
            <p:cNvPr id="7" name="Picture 6" descr="BIENESTAR UNIVERSITARIO">
              <a:extLst>
                <a:ext uri="{FF2B5EF4-FFF2-40B4-BE49-F238E27FC236}">
                  <a16:creationId xmlns:a16="http://schemas.microsoft.com/office/drawing/2014/main" id="{9ED30D33-36A1-81FD-B636-1B23E738F2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07" y="2792352"/>
              <a:ext cx="2025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estión Jurídica UNICAUCA">
              <a:extLst>
                <a:ext uri="{FF2B5EF4-FFF2-40B4-BE49-F238E27FC236}">
                  <a16:creationId xmlns:a16="http://schemas.microsoft.com/office/drawing/2014/main" id="{037FF650-86E4-237B-B50F-F12C9A081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4418" y="2741546"/>
              <a:ext cx="1529552"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dad de Cartagena - Asociación Colombiana de Endodoncia">
              <a:extLst>
                <a:ext uri="{FF2B5EF4-FFF2-40B4-BE49-F238E27FC236}">
                  <a16:creationId xmlns:a16="http://schemas.microsoft.com/office/drawing/2014/main" id="{F2759675-0994-13C1-2019-01E209985F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9766" y="2792352"/>
              <a:ext cx="123465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nvestigación - UCundinamarca">
              <a:extLst>
                <a:ext uri="{FF2B5EF4-FFF2-40B4-BE49-F238E27FC236}">
                  <a16:creationId xmlns:a16="http://schemas.microsoft.com/office/drawing/2014/main" id="{D226A3B0-6248-27A8-1571-483FE8F4B2A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25" r="25102"/>
            <a:stretch/>
          </p:blipFill>
          <p:spPr bwMode="auto">
            <a:xfrm>
              <a:off x="4885053" y="2831546"/>
              <a:ext cx="1059856"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descr="Gráfico, Logotipo, Gráfico de proyección solar&#10;&#10;Descripción generada automáticamente">
              <a:extLst>
                <a:ext uri="{FF2B5EF4-FFF2-40B4-BE49-F238E27FC236}">
                  <a16:creationId xmlns:a16="http://schemas.microsoft.com/office/drawing/2014/main" id="{CC8A2C91-EBFE-A6D2-711B-367B31B3F171}"/>
                </a:ext>
              </a:extLst>
            </p:cNvPr>
            <p:cNvPicPr>
              <a:picLocks noChangeAspect="1"/>
            </p:cNvPicPr>
            <p:nvPr/>
          </p:nvPicPr>
          <p:blipFill>
            <a:blip r:embed="rId6"/>
            <a:stretch>
              <a:fillRect/>
            </a:stretch>
          </p:blipFill>
          <p:spPr>
            <a:xfrm>
              <a:off x="5951501" y="2741546"/>
              <a:ext cx="612000" cy="720000"/>
            </a:xfrm>
            <a:prstGeom prst="rect">
              <a:avLst/>
            </a:prstGeom>
          </p:spPr>
        </p:pic>
        <p:pic>
          <p:nvPicPr>
            <p:cNvPr id="12" name="Imagen 11" descr="Texto&#10;&#10;Descripción generada automáticamente con confianza media">
              <a:extLst>
                <a:ext uri="{FF2B5EF4-FFF2-40B4-BE49-F238E27FC236}">
                  <a16:creationId xmlns:a16="http://schemas.microsoft.com/office/drawing/2014/main" id="{43FB82DA-B22C-0BAF-764E-70EA80C867FF}"/>
                </a:ext>
              </a:extLst>
            </p:cNvPr>
            <p:cNvPicPr>
              <a:picLocks noChangeAspect="1"/>
            </p:cNvPicPr>
            <p:nvPr/>
          </p:nvPicPr>
          <p:blipFill>
            <a:blip r:embed="rId7"/>
            <a:stretch>
              <a:fillRect/>
            </a:stretch>
          </p:blipFill>
          <p:spPr>
            <a:xfrm>
              <a:off x="6615544" y="2741546"/>
              <a:ext cx="1560000" cy="720000"/>
            </a:xfrm>
            <a:prstGeom prst="rect">
              <a:avLst/>
            </a:prstGeom>
          </p:spPr>
        </p:pic>
        <p:pic>
          <p:nvPicPr>
            <p:cNvPr id="13" name="Imagen 12" descr="Icono&#10;&#10;Descripción generada automáticamente con confianza baja">
              <a:extLst>
                <a:ext uri="{FF2B5EF4-FFF2-40B4-BE49-F238E27FC236}">
                  <a16:creationId xmlns:a16="http://schemas.microsoft.com/office/drawing/2014/main" id="{364711BC-DE99-2F36-1824-46F20C462BBC}"/>
                </a:ext>
              </a:extLst>
            </p:cNvPr>
            <p:cNvPicPr>
              <a:picLocks noChangeAspect="1"/>
            </p:cNvPicPr>
            <p:nvPr/>
          </p:nvPicPr>
          <p:blipFill>
            <a:blip r:embed="rId8"/>
            <a:stretch>
              <a:fillRect/>
            </a:stretch>
          </p:blipFill>
          <p:spPr>
            <a:xfrm>
              <a:off x="8227587" y="2807441"/>
              <a:ext cx="610466" cy="630000"/>
            </a:xfrm>
            <a:prstGeom prst="rect">
              <a:avLst/>
            </a:prstGeom>
          </p:spPr>
        </p:pic>
        <p:pic>
          <p:nvPicPr>
            <p:cNvPr id="14" name="Imagen 13" descr="Imagen que contiene Diagrama&#10;&#10;Descripción generada automáticamente">
              <a:extLst>
                <a:ext uri="{FF2B5EF4-FFF2-40B4-BE49-F238E27FC236}">
                  <a16:creationId xmlns:a16="http://schemas.microsoft.com/office/drawing/2014/main" id="{E3B25E1D-E8ED-1AFB-9AA1-7BBDF96690EC}"/>
                </a:ext>
              </a:extLst>
            </p:cNvPr>
            <p:cNvPicPr>
              <a:picLocks noChangeAspect="1"/>
            </p:cNvPicPr>
            <p:nvPr/>
          </p:nvPicPr>
          <p:blipFill>
            <a:blip r:embed="rId9"/>
            <a:stretch>
              <a:fillRect/>
            </a:stretch>
          </p:blipFill>
          <p:spPr>
            <a:xfrm>
              <a:off x="8893931" y="2807441"/>
              <a:ext cx="1024764" cy="654105"/>
            </a:xfrm>
            <a:prstGeom prst="rect">
              <a:avLst/>
            </a:prstGeom>
          </p:spPr>
        </p:pic>
        <p:pic>
          <p:nvPicPr>
            <p:cNvPr id="15" name="Imagen 14" descr="Interfaz de usuario gráfica, Aplicación, Word&#10;&#10;Descripción generada automáticamente">
              <a:extLst>
                <a:ext uri="{FF2B5EF4-FFF2-40B4-BE49-F238E27FC236}">
                  <a16:creationId xmlns:a16="http://schemas.microsoft.com/office/drawing/2014/main" id="{C5604F29-4EB6-9084-3B47-9E9520D7AA8D}"/>
                </a:ext>
              </a:extLst>
            </p:cNvPr>
            <p:cNvPicPr>
              <a:picLocks noChangeAspect="1"/>
            </p:cNvPicPr>
            <p:nvPr/>
          </p:nvPicPr>
          <p:blipFill>
            <a:blip r:embed="rId10"/>
            <a:stretch>
              <a:fillRect/>
            </a:stretch>
          </p:blipFill>
          <p:spPr>
            <a:xfrm>
              <a:off x="9966903" y="2779271"/>
              <a:ext cx="2347552" cy="733610"/>
            </a:xfrm>
            <a:prstGeom prst="rect">
              <a:avLst/>
            </a:prstGeom>
          </p:spPr>
        </p:pic>
        <p:pic>
          <p:nvPicPr>
            <p:cNvPr id="17" name="Imagen 16">
              <a:extLst>
                <a:ext uri="{FF2B5EF4-FFF2-40B4-BE49-F238E27FC236}">
                  <a16:creationId xmlns:a16="http://schemas.microsoft.com/office/drawing/2014/main" id="{717ECFCD-83EC-8636-4AC9-43B3605A80FB}"/>
                </a:ext>
              </a:extLst>
            </p:cNvPr>
            <p:cNvPicPr>
              <a:picLocks noChangeAspect="1"/>
            </p:cNvPicPr>
            <p:nvPr/>
          </p:nvPicPr>
          <p:blipFill>
            <a:blip r:embed="rId11"/>
            <a:stretch>
              <a:fillRect/>
            </a:stretch>
          </p:blipFill>
          <p:spPr>
            <a:xfrm>
              <a:off x="12241455" y="2779271"/>
              <a:ext cx="937022" cy="779305"/>
            </a:xfrm>
            <a:prstGeom prst="rect">
              <a:avLst/>
            </a:prstGeom>
          </p:spPr>
        </p:pic>
      </p:grpSp>
      <p:pic>
        <p:nvPicPr>
          <p:cNvPr id="3" name="Imagen 2" descr="Imagen que contiene Gráfico&#10;&#10;Descripción generada automáticamente">
            <a:extLst>
              <a:ext uri="{FF2B5EF4-FFF2-40B4-BE49-F238E27FC236}">
                <a16:creationId xmlns:a16="http://schemas.microsoft.com/office/drawing/2014/main" id="{81F6CFD6-7FF4-01C5-4A51-0F1ABAE91A6D}"/>
              </a:ext>
            </a:extLst>
          </p:cNvPr>
          <p:cNvPicPr>
            <a:picLocks noChangeAspect="1"/>
          </p:cNvPicPr>
          <p:nvPr/>
        </p:nvPicPr>
        <p:blipFill>
          <a:blip r:embed="rId12"/>
          <a:stretch>
            <a:fillRect/>
          </a:stretch>
        </p:blipFill>
        <p:spPr>
          <a:xfrm>
            <a:off x="1651586" y="184013"/>
            <a:ext cx="1440000" cy="1440000"/>
          </a:xfrm>
          <a:prstGeom prst="rect">
            <a:avLst/>
          </a:prstGeom>
        </p:spPr>
      </p:pic>
      <p:pic>
        <p:nvPicPr>
          <p:cNvPr id="5" name="Imagen 4" descr="Logotipo&#10;&#10;Descripción generada automáticamente">
            <a:extLst>
              <a:ext uri="{FF2B5EF4-FFF2-40B4-BE49-F238E27FC236}">
                <a16:creationId xmlns:a16="http://schemas.microsoft.com/office/drawing/2014/main" id="{58D298C3-3451-DBE9-FD09-DD247E006310}"/>
              </a:ext>
            </a:extLst>
          </p:cNvPr>
          <p:cNvPicPr>
            <a:picLocks noChangeAspect="1"/>
          </p:cNvPicPr>
          <p:nvPr/>
        </p:nvPicPr>
        <p:blipFill>
          <a:blip r:embed="rId13"/>
          <a:stretch>
            <a:fillRect/>
          </a:stretch>
        </p:blipFill>
        <p:spPr>
          <a:xfrm>
            <a:off x="75081" y="226224"/>
            <a:ext cx="1531004" cy="1440000"/>
          </a:xfrm>
          <a:prstGeom prst="rect">
            <a:avLst/>
          </a:prstGeom>
        </p:spPr>
      </p:pic>
      <p:sp>
        <p:nvSpPr>
          <p:cNvPr id="2" name="Título 1">
            <a:extLst>
              <a:ext uri="{FF2B5EF4-FFF2-40B4-BE49-F238E27FC236}">
                <a16:creationId xmlns:a16="http://schemas.microsoft.com/office/drawing/2014/main" id="{C3A466D3-BEE5-4157-F552-766500E4CF1A}"/>
              </a:ext>
            </a:extLst>
          </p:cNvPr>
          <p:cNvSpPr>
            <a:spLocks noGrp="1"/>
          </p:cNvSpPr>
          <p:nvPr>
            <p:ph type="title"/>
          </p:nvPr>
        </p:nvSpPr>
        <p:spPr>
          <a:xfrm>
            <a:off x="3137088" y="365126"/>
            <a:ext cx="9390529" cy="1325563"/>
          </a:xfrm>
        </p:spPr>
        <p:txBody>
          <a:bodyPr/>
          <a:lstStyle/>
          <a:p>
            <a:r>
              <a:rPr lang="es-ES_tradnl" dirty="0">
                <a:latin typeface="Times New Roman" panose="02020603050405020304" pitchFamily="18" charset="0"/>
                <a:cs typeface="Times New Roman" panose="02020603050405020304" pitchFamily="18" charset="0"/>
              </a:rPr>
              <a:t>La Modelación como Pedagogía</a:t>
            </a:r>
            <a:br>
              <a:rPr lang="es-ES_tradnl" dirty="0">
                <a:latin typeface="Times New Roman" panose="02020603050405020304" pitchFamily="18" charset="0"/>
                <a:cs typeface="Times New Roman" panose="02020603050405020304" pitchFamily="18" charset="0"/>
              </a:rPr>
            </a:br>
            <a:r>
              <a:rPr lang="es-ES" sz="3200" b="1" i="1" dirty="0">
                <a:solidFill>
                  <a:schemeClr val="tx2">
                    <a:lumMod val="75000"/>
                    <a:lumOff val="25000"/>
                  </a:schemeClr>
                </a:solidFill>
                <a:effectLst/>
                <a:latin typeface="Times New Roman" panose="02020603050405020304" pitchFamily="18" charset="0"/>
                <a:ea typeface="Aptos" panose="020B0004020202020204" pitchFamily="34" charset="0"/>
              </a:rPr>
              <a:t>para crear y resolver situaciones de la vida cotidiana</a:t>
            </a:r>
            <a:r>
              <a:rPr lang="es-CO" sz="3200" b="1" i="1" dirty="0">
                <a:solidFill>
                  <a:schemeClr val="tx2">
                    <a:lumMod val="75000"/>
                    <a:lumOff val="25000"/>
                  </a:schemeClr>
                </a:solidFill>
                <a:effectLst/>
              </a:rPr>
              <a:t> </a:t>
            </a:r>
            <a:endParaRPr lang="es-CO" sz="3200" b="1" i="1" dirty="0">
              <a:solidFill>
                <a:schemeClr val="tx2">
                  <a:lumMod val="75000"/>
                  <a:lumOff val="25000"/>
                </a:schemeClr>
              </a:solidFill>
            </a:endParaRPr>
          </a:p>
        </p:txBody>
      </p:sp>
      <p:sp>
        <p:nvSpPr>
          <p:cNvPr id="6" name="Marcador de contenido 3">
            <a:extLst>
              <a:ext uri="{FF2B5EF4-FFF2-40B4-BE49-F238E27FC236}">
                <a16:creationId xmlns:a16="http://schemas.microsoft.com/office/drawing/2014/main" id="{7DA25F79-9AB2-C4C7-DFE9-A34D3EF9A5B7}"/>
              </a:ext>
            </a:extLst>
          </p:cNvPr>
          <p:cNvSpPr txBox="1">
            <a:spLocks/>
          </p:cNvSpPr>
          <p:nvPr/>
        </p:nvSpPr>
        <p:spPr>
          <a:xfrm>
            <a:off x="327585" y="1807114"/>
            <a:ext cx="1273960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2000" b="1" dirty="0"/>
              <a:t>Investigación de las competencias de modelización matemática de estudiantes de primaria: reflexiones a partir de una actividad que genera un modelo </a:t>
            </a:r>
            <a:r>
              <a:rPr lang="es-CO" sz="2000" dirty="0">
                <a:solidFill>
                  <a:srgbClr val="000000"/>
                </a:solidFill>
                <a:highlight>
                  <a:srgbClr val="FFFFFF"/>
                </a:highlight>
                <a:latin typeface="Calibri" panose="020F0502020204030204" pitchFamily="34" charset="0"/>
              </a:rPr>
              <a:t>Kaygısız, İsmail; Şenel, </a:t>
            </a:r>
            <a:r>
              <a:rPr lang="es-CO" sz="2000" dirty="0" err="1">
                <a:solidFill>
                  <a:srgbClr val="000000"/>
                </a:solidFill>
                <a:highlight>
                  <a:srgbClr val="FFFFFF"/>
                </a:highlight>
                <a:latin typeface="Calibri" panose="020F0502020204030204" pitchFamily="34" charset="0"/>
              </a:rPr>
              <a:t>Emine</a:t>
            </a:r>
            <a:r>
              <a:rPr lang="es-CO" sz="2000" dirty="0">
                <a:solidFill>
                  <a:srgbClr val="000000"/>
                </a:solidFill>
                <a:highlight>
                  <a:srgbClr val="FFFFFF"/>
                </a:highlight>
                <a:latin typeface="Calibri" panose="020F0502020204030204" pitchFamily="34" charset="0"/>
              </a:rPr>
              <a:t> </a:t>
            </a:r>
            <a:r>
              <a:rPr lang="es-CO" sz="2000" dirty="0" err="1">
                <a:solidFill>
                  <a:srgbClr val="000000"/>
                </a:solidFill>
                <a:highlight>
                  <a:srgbClr val="FFFFFF"/>
                </a:highlight>
                <a:latin typeface="Calibri" panose="020F0502020204030204" pitchFamily="34" charset="0"/>
              </a:rPr>
              <a:t>Aysın</a:t>
            </a:r>
            <a:endParaRPr lang="es-MX" sz="2000" b="1" dirty="0"/>
          </a:p>
          <a:p>
            <a:r>
              <a:rPr lang="es-MX" sz="2000" i="1" dirty="0"/>
              <a:t>Determinar la competencia de modelación de los estudiantes</a:t>
            </a:r>
          </a:p>
          <a:p>
            <a:r>
              <a:rPr lang="es-MX" sz="2000" i="1" dirty="0"/>
              <a:t>Utilizar un modelo experimentado de enseñanza</a:t>
            </a:r>
          </a:p>
          <a:p>
            <a:r>
              <a:rPr lang="es-MX" sz="2000" i="1" dirty="0"/>
              <a:t>Dificultad al </a:t>
            </a:r>
            <a:r>
              <a:rPr lang="es-MX" sz="2000" i="1" dirty="0">
                <a:latin typeface="Times New Roman" panose="02020603050405020304" pitchFamily="18" charset="0"/>
                <a:cs typeface="Times New Roman" panose="02020603050405020304" pitchFamily="18" charset="0"/>
              </a:rPr>
              <a:t>interpretar</a:t>
            </a:r>
            <a:r>
              <a:rPr lang="es-MX" sz="2000" i="1" dirty="0"/>
              <a:t> resultados, comprender y entender la tarea.</a:t>
            </a:r>
          </a:p>
          <a:p>
            <a:pPr marL="0" indent="0">
              <a:buFont typeface="Arial" panose="020B0604020202020204" pitchFamily="34" charset="0"/>
              <a:buNone/>
            </a:pPr>
            <a:endParaRPr lang="es-MX" sz="2000" b="1" i="1" dirty="0"/>
          </a:p>
          <a:p>
            <a:pPr marL="0" indent="0">
              <a:buFont typeface="Arial" panose="020B0604020202020204" pitchFamily="34" charset="0"/>
              <a:buNone/>
            </a:pPr>
            <a:r>
              <a:rPr lang="es-MX" sz="2000" b="1" dirty="0"/>
              <a:t>MAD+ Introducción de conceptos erróneos en el análisis temporal del proceso de modelado matemático de un problema de Fermi </a:t>
            </a:r>
            <a:r>
              <a:rPr lang="es-CO" sz="2000" dirty="0">
                <a:solidFill>
                  <a:srgbClr val="000000"/>
                </a:solidFill>
                <a:highlight>
                  <a:srgbClr val="FFFFFF"/>
                </a:highlight>
                <a:latin typeface="Calibri" panose="020F0502020204030204" pitchFamily="34" charset="0"/>
              </a:rPr>
              <a:t>Pla-Castells, Marta; Melchor, Carmen; Chaparro, Gisela.</a:t>
            </a:r>
            <a:endParaRPr lang="es-MX" sz="2000" dirty="0"/>
          </a:p>
          <a:p>
            <a:r>
              <a:rPr lang="es-MX" sz="2000" i="1" dirty="0"/>
              <a:t>Investigar potencial de los diagramas para detectar errores al resolver problemas de Fermi</a:t>
            </a:r>
          </a:p>
          <a:p>
            <a:r>
              <a:rPr lang="es-MX" sz="2000" i="1" dirty="0"/>
              <a:t>Considerar las actividades de comprensión, simplificación y modelación como procesos cognitivos más complejos.</a:t>
            </a:r>
          </a:p>
          <a:p>
            <a:pPr marL="0" indent="0">
              <a:buFont typeface="Arial" panose="020B0604020202020204" pitchFamily="34" charset="0"/>
              <a:buNone/>
            </a:pPr>
            <a:endParaRPr lang="es-CO" sz="1800" dirty="0"/>
          </a:p>
        </p:txBody>
      </p:sp>
    </p:spTree>
    <p:extLst>
      <p:ext uri="{BB962C8B-B14F-4D97-AF65-F5344CB8AC3E}">
        <p14:creationId xmlns:p14="http://schemas.microsoft.com/office/powerpoint/2010/main" val="1522800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D9A86-490D-44E3-455E-60E753E5EB07}"/>
            </a:ext>
          </a:extLst>
        </p:cNvPr>
        <p:cNvGrpSpPr/>
        <p:nvPr/>
      </p:nvGrpSpPr>
      <p:grpSpPr>
        <a:xfrm>
          <a:off x="0" y="0"/>
          <a:ext cx="0" cy="0"/>
          <a:chOff x="0" y="0"/>
          <a:chExt cx="0" cy="0"/>
        </a:xfrm>
      </p:grpSpPr>
      <p:grpSp>
        <p:nvGrpSpPr>
          <p:cNvPr id="18" name="Grupo 17">
            <a:extLst>
              <a:ext uri="{FF2B5EF4-FFF2-40B4-BE49-F238E27FC236}">
                <a16:creationId xmlns:a16="http://schemas.microsoft.com/office/drawing/2014/main" id="{5D18D4AA-EA82-4E78-9885-474A80749B2D}"/>
              </a:ext>
            </a:extLst>
          </p:cNvPr>
          <p:cNvGrpSpPr/>
          <p:nvPr/>
        </p:nvGrpSpPr>
        <p:grpSpPr>
          <a:xfrm>
            <a:off x="192152" y="6040970"/>
            <a:ext cx="13068170" cy="817030"/>
            <a:chOff x="110307" y="2741546"/>
            <a:chExt cx="13068170" cy="817030"/>
          </a:xfrm>
        </p:grpSpPr>
        <p:pic>
          <p:nvPicPr>
            <p:cNvPr id="7" name="Picture 6" descr="BIENESTAR UNIVERSITARIO">
              <a:extLst>
                <a:ext uri="{FF2B5EF4-FFF2-40B4-BE49-F238E27FC236}">
                  <a16:creationId xmlns:a16="http://schemas.microsoft.com/office/drawing/2014/main" id="{0FFAC698-D69E-C004-809E-85DB6DB5C3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07" y="2792352"/>
              <a:ext cx="2025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estión Jurídica UNICAUCA">
              <a:extLst>
                <a:ext uri="{FF2B5EF4-FFF2-40B4-BE49-F238E27FC236}">
                  <a16:creationId xmlns:a16="http://schemas.microsoft.com/office/drawing/2014/main" id="{80C22AF0-874D-B217-68F6-5765DCC1A9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4418" y="2741546"/>
              <a:ext cx="1529552"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dad de Cartagena - Asociación Colombiana de Endodoncia">
              <a:extLst>
                <a:ext uri="{FF2B5EF4-FFF2-40B4-BE49-F238E27FC236}">
                  <a16:creationId xmlns:a16="http://schemas.microsoft.com/office/drawing/2014/main" id="{FA982934-B4C2-2F70-7E3B-536881E5EC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9766" y="2792352"/>
              <a:ext cx="123465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nvestigación - UCundinamarca">
              <a:extLst>
                <a:ext uri="{FF2B5EF4-FFF2-40B4-BE49-F238E27FC236}">
                  <a16:creationId xmlns:a16="http://schemas.microsoft.com/office/drawing/2014/main" id="{B1A8B998-A295-6227-4E21-503E666BFBA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25" r="25102"/>
            <a:stretch/>
          </p:blipFill>
          <p:spPr bwMode="auto">
            <a:xfrm>
              <a:off x="4885053" y="2831546"/>
              <a:ext cx="1059856"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descr="Gráfico, Logotipo, Gráfico de proyección solar&#10;&#10;Descripción generada automáticamente">
              <a:extLst>
                <a:ext uri="{FF2B5EF4-FFF2-40B4-BE49-F238E27FC236}">
                  <a16:creationId xmlns:a16="http://schemas.microsoft.com/office/drawing/2014/main" id="{7BC39EE8-FE4B-E13A-2578-0F31134302D2}"/>
                </a:ext>
              </a:extLst>
            </p:cNvPr>
            <p:cNvPicPr>
              <a:picLocks noChangeAspect="1"/>
            </p:cNvPicPr>
            <p:nvPr/>
          </p:nvPicPr>
          <p:blipFill>
            <a:blip r:embed="rId6"/>
            <a:stretch>
              <a:fillRect/>
            </a:stretch>
          </p:blipFill>
          <p:spPr>
            <a:xfrm>
              <a:off x="5951501" y="2741546"/>
              <a:ext cx="612000" cy="720000"/>
            </a:xfrm>
            <a:prstGeom prst="rect">
              <a:avLst/>
            </a:prstGeom>
          </p:spPr>
        </p:pic>
        <p:pic>
          <p:nvPicPr>
            <p:cNvPr id="12" name="Imagen 11" descr="Texto&#10;&#10;Descripción generada automáticamente con confianza media">
              <a:extLst>
                <a:ext uri="{FF2B5EF4-FFF2-40B4-BE49-F238E27FC236}">
                  <a16:creationId xmlns:a16="http://schemas.microsoft.com/office/drawing/2014/main" id="{B769CD1E-B798-8EA8-B445-B488A7BEDF44}"/>
                </a:ext>
              </a:extLst>
            </p:cNvPr>
            <p:cNvPicPr>
              <a:picLocks noChangeAspect="1"/>
            </p:cNvPicPr>
            <p:nvPr/>
          </p:nvPicPr>
          <p:blipFill>
            <a:blip r:embed="rId7"/>
            <a:stretch>
              <a:fillRect/>
            </a:stretch>
          </p:blipFill>
          <p:spPr>
            <a:xfrm>
              <a:off x="6615544" y="2741546"/>
              <a:ext cx="1560000" cy="720000"/>
            </a:xfrm>
            <a:prstGeom prst="rect">
              <a:avLst/>
            </a:prstGeom>
          </p:spPr>
        </p:pic>
        <p:pic>
          <p:nvPicPr>
            <p:cNvPr id="13" name="Imagen 12" descr="Icono&#10;&#10;Descripción generada automáticamente con confianza baja">
              <a:extLst>
                <a:ext uri="{FF2B5EF4-FFF2-40B4-BE49-F238E27FC236}">
                  <a16:creationId xmlns:a16="http://schemas.microsoft.com/office/drawing/2014/main" id="{EB9D3AAC-8A09-8F4A-D720-BD0B93A30AC4}"/>
                </a:ext>
              </a:extLst>
            </p:cNvPr>
            <p:cNvPicPr>
              <a:picLocks noChangeAspect="1"/>
            </p:cNvPicPr>
            <p:nvPr/>
          </p:nvPicPr>
          <p:blipFill>
            <a:blip r:embed="rId8"/>
            <a:stretch>
              <a:fillRect/>
            </a:stretch>
          </p:blipFill>
          <p:spPr>
            <a:xfrm>
              <a:off x="8227587" y="2807441"/>
              <a:ext cx="610466" cy="630000"/>
            </a:xfrm>
            <a:prstGeom prst="rect">
              <a:avLst/>
            </a:prstGeom>
          </p:spPr>
        </p:pic>
        <p:pic>
          <p:nvPicPr>
            <p:cNvPr id="14" name="Imagen 13" descr="Imagen que contiene Diagrama&#10;&#10;Descripción generada automáticamente">
              <a:extLst>
                <a:ext uri="{FF2B5EF4-FFF2-40B4-BE49-F238E27FC236}">
                  <a16:creationId xmlns:a16="http://schemas.microsoft.com/office/drawing/2014/main" id="{D0EFCA6D-A415-6885-8935-6A1756EEC4DE}"/>
                </a:ext>
              </a:extLst>
            </p:cNvPr>
            <p:cNvPicPr>
              <a:picLocks noChangeAspect="1"/>
            </p:cNvPicPr>
            <p:nvPr/>
          </p:nvPicPr>
          <p:blipFill>
            <a:blip r:embed="rId9"/>
            <a:stretch>
              <a:fillRect/>
            </a:stretch>
          </p:blipFill>
          <p:spPr>
            <a:xfrm>
              <a:off x="8893931" y="2807441"/>
              <a:ext cx="1024764" cy="654105"/>
            </a:xfrm>
            <a:prstGeom prst="rect">
              <a:avLst/>
            </a:prstGeom>
          </p:spPr>
        </p:pic>
        <p:pic>
          <p:nvPicPr>
            <p:cNvPr id="15" name="Imagen 14" descr="Interfaz de usuario gráfica, Aplicación, Word&#10;&#10;Descripción generada automáticamente">
              <a:extLst>
                <a:ext uri="{FF2B5EF4-FFF2-40B4-BE49-F238E27FC236}">
                  <a16:creationId xmlns:a16="http://schemas.microsoft.com/office/drawing/2014/main" id="{D0074973-8BA9-211D-9E10-8CA8D933FD6B}"/>
                </a:ext>
              </a:extLst>
            </p:cNvPr>
            <p:cNvPicPr>
              <a:picLocks noChangeAspect="1"/>
            </p:cNvPicPr>
            <p:nvPr/>
          </p:nvPicPr>
          <p:blipFill>
            <a:blip r:embed="rId10"/>
            <a:stretch>
              <a:fillRect/>
            </a:stretch>
          </p:blipFill>
          <p:spPr>
            <a:xfrm>
              <a:off x="9966903" y="2779271"/>
              <a:ext cx="2347552" cy="733610"/>
            </a:xfrm>
            <a:prstGeom prst="rect">
              <a:avLst/>
            </a:prstGeom>
          </p:spPr>
        </p:pic>
        <p:pic>
          <p:nvPicPr>
            <p:cNvPr id="17" name="Imagen 16">
              <a:extLst>
                <a:ext uri="{FF2B5EF4-FFF2-40B4-BE49-F238E27FC236}">
                  <a16:creationId xmlns:a16="http://schemas.microsoft.com/office/drawing/2014/main" id="{4883879C-A937-C5A0-9A0A-2C5E5CA84213}"/>
                </a:ext>
              </a:extLst>
            </p:cNvPr>
            <p:cNvPicPr>
              <a:picLocks noChangeAspect="1"/>
            </p:cNvPicPr>
            <p:nvPr/>
          </p:nvPicPr>
          <p:blipFill>
            <a:blip r:embed="rId11"/>
            <a:stretch>
              <a:fillRect/>
            </a:stretch>
          </p:blipFill>
          <p:spPr>
            <a:xfrm>
              <a:off x="12241455" y="2779271"/>
              <a:ext cx="937022" cy="779305"/>
            </a:xfrm>
            <a:prstGeom prst="rect">
              <a:avLst/>
            </a:prstGeom>
          </p:spPr>
        </p:pic>
      </p:grpSp>
      <p:pic>
        <p:nvPicPr>
          <p:cNvPr id="3" name="Imagen 2" descr="Imagen que contiene Gráfico&#10;&#10;Descripción generada automáticamente">
            <a:extLst>
              <a:ext uri="{FF2B5EF4-FFF2-40B4-BE49-F238E27FC236}">
                <a16:creationId xmlns:a16="http://schemas.microsoft.com/office/drawing/2014/main" id="{3431E423-41C2-3A29-3B8C-492D7AA2312E}"/>
              </a:ext>
            </a:extLst>
          </p:cNvPr>
          <p:cNvPicPr>
            <a:picLocks noChangeAspect="1"/>
          </p:cNvPicPr>
          <p:nvPr/>
        </p:nvPicPr>
        <p:blipFill>
          <a:blip r:embed="rId12"/>
          <a:stretch>
            <a:fillRect/>
          </a:stretch>
        </p:blipFill>
        <p:spPr>
          <a:xfrm>
            <a:off x="1651586" y="184013"/>
            <a:ext cx="1440000" cy="1440000"/>
          </a:xfrm>
          <a:prstGeom prst="rect">
            <a:avLst/>
          </a:prstGeom>
        </p:spPr>
      </p:pic>
      <p:pic>
        <p:nvPicPr>
          <p:cNvPr id="5" name="Imagen 4" descr="Logotipo&#10;&#10;Descripción generada automáticamente">
            <a:extLst>
              <a:ext uri="{FF2B5EF4-FFF2-40B4-BE49-F238E27FC236}">
                <a16:creationId xmlns:a16="http://schemas.microsoft.com/office/drawing/2014/main" id="{EE309869-AB9F-C7C3-82F7-17ACAAE19179}"/>
              </a:ext>
            </a:extLst>
          </p:cNvPr>
          <p:cNvPicPr>
            <a:picLocks noChangeAspect="1"/>
          </p:cNvPicPr>
          <p:nvPr/>
        </p:nvPicPr>
        <p:blipFill>
          <a:blip r:embed="rId13"/>
          <a:stretch>
            <a:fillRect/>
          </a:stretch>
        </p:blipFill>
        <p:spPr>
          <a:xfrm>
            <a:off x="75081" y="226224"/>
            <a:ext cx="1531004" cy="1440000"/>
          </a:xfrm>
          <a:prstGeom prst="rect">
            <a:avLst/>
          </a:prstGeom>
        </p:spPr>
      </p:pic>
      <p:sp>
        <p:nvSpPr>
          <p:cNvPr id="2" name="Título 1">
            <a:extLst>
              <a:ext uri="{FF2B5EF4-FFF2-40B4-BE49-F238E27FC236}">
                <a16:creationId xmlns:a16="http://schemas.microsoft.com/office/drawing/2014/main" id="{A0AFC0C7-7766-42A5-E2F1-9D1E3CA7B0FB}"/>
              </a:ext>
            </a:extLst>
          </p:cNvPr>
          <p:cNvSpPr>
            <a:spLocks noGrp="1"/>
          </p:cNvSpPr>
          <p:nvPr>
            <p:ph type="title"/>
          </p:nvPr>
        </p:nvSpPr>
        <p:spPr>
          <a:xfrm>
            <a:off x="3137088" y="365126"/>
            <a:ext cx="9390529" cy="1882128"/>
          </a:xfrm>
        </p:spPr>
        <p:txBody>
          <a:bodyPr>
            <a:normAutofit fontScale="90000"/>
          </a:bodyPr>
          <a:lstStyle/>
          <a:p>
            <a:r>
              <a:rPr lang="es-ES_tradnl" sz="4900" dirty="0">
                <a:latin typeface="Times New Roman" panose="02020603050405020304" pitchFamily="18" charset="0"/>
                <a:cs typeface="Times New Roman" panose="02020603050405020304" pitchFamily="18" charset="0"/>
              </a:rPr>
              <a:t>La Modelación como Didáctica</a:t>
            </a:r>
            <a:br>
              <a:rPr lang="es-ES_tradnl" dirty="0">
                <a:latin typeface="Times New Roman" panose="02020603050405020304" pitchFamily="18" charset="0"/>
                <a:cs typeface="Times New Roman" panose="02020603050405020304" pitchFamily="18" charset="0"/>
              </a:rPr>
            </a:br>
            <a:r>
              <a:rPr lang="es-ES" sz="3600" b="1" i="1" dirty="0">
                <a:solidFill>
                  <a:schemeClr val="tx2">
                    <a:lumMod val="75000"/>
                    <a:lumOff val="25000"/>
                  </a:schemeClr>
                </a:solidFill>
                <a:latin typeface="Times New Roman" panose="02020603050405020304" pitchFamily="18" charset="0"/>
                <a:cs typeface="Times New Roman" panose="02020603050405020304" pitchFamily="18" charset="0"/>
              </a:rPr>
              <a:t>S</a:t>
            </a:r>
            <a:r>
              <a:rPr lang="es-ES" sz="3600" b="1" i="1" dirty="0">
                <a:solidFill>
                  <a:schemeClr val="tx2">
                    <a:lumMod val="75000"/>
                    <a:lumOff val="25000"/>
                  </a:schemeClr>
                </a:solidFill>
                <a:effectLst/>
                <a:latin typeface="Times New Roman" panose="02020603050405020304" pitchFamily="18" charset="0"/>
                <a:ea typeface="Aptos" panose="020B0004020202020204" pitchFamily="34" charset="0"/>
              </a:rPr>
              <a:t>e organiza para dar sentido al ciclo de modelado en el proceso de construcción de conceptos matemáticos</a:t>
            </a:r>
            <a:br>
              <a:rPr lang="es-ES_tradnl" sz="3200" b="1" dirty="0"/>
            </a:br>
            <a:endParaRPr lang="es-CO" dirty="0"/>
          </a:p>
        </p:txBody>
      </p:sp>
      <p:sp>
        <p:nvSpPr>
          <p:cNvPr id="4" name="Marcador de contenido 3">
            <a:extLst>
              <a:ext uri="{FF2B5EF4-FFF2-40B4-BE49-F238E27FC236}">
                <a16:creationId xmlns:a16="http://schemas.microsoft.com/office/drawing/2014/main" id="{12016EC9-0F1F-8FDA-28FD-340FC350A44F}"/>
              </a:ext>
            </a:extLst>
          </p:cNvPr>
          <p:cNvSpPr>
            <a:spLocks noGrp="1"/>
          </p:cNvSpPr>
          <p:nvPr>
            <p:ph idx="1"/>
          </p:nvPr>
        </p:nvSpPr>
        <p:spPr>
          <a:xfrm>
            <a:off x="449451" y="1979077"/>
            <a:ext cx="12615619" cy="3839709"/>
          </a:xfrm>
        </p:spPr>
        <p:txBody>
          <a:bodyPr>
            <a:normAutofit fontScale="70000" lnSpcReduction="20000"/>
          </a:bodyPr>
          <a:lstStyle/>
          <a:p>
            <a:pPr marL="0" indent="0">
              <a:buNone/>
            </a:pPr>
            <a:r>
              <a:rPr lang="es-ES_tradnl" sz="2800" b="1" dirty="0">
                <a:latin typeface="Times New Roman" panose="02020603050405020304" pitchFamily="18" charset="0"/>
                <a:cs typeface="Times New Roman" panose="02020603050405020304" pitchFamily="18" charset="0"/>
              </a:rPr>
              <a:t>Análisis de actividades de libros de texto de aplicaciones de matemáticas de escuela secundaria basadas en principios de generación de modelos </a:t>
            </a:r>
            <a:r>
              <a:rPr lang="es-CO" sz="2000" dirty="0" err="1">
                <a:latin typeface="Times New Roman" panose="02020603050405020304" pitchFamily="18" charset="0"/>
                <a:cs typeface="Times New Roman" panose="02020603050405020304" pitchFamily="18" charset="0"/>
              </a:rPr>
              <a:t>Dündar</a:t>
            </a:r>
            <a:r>
              <a:rPr lang="es-CO" sz="2000" dirty="0">
                <a:latin typeface="Times New Roman" panose="02020603050405020304" pitchFamily="18" charset="0"/>
                <a:cs typeface="Times New Roman" panose="02020603050405020304" pitchFamily="18" charset="0"/>
              </a:rPr>
              <a:t>, R; Bora, R  Bartin</a:t>
            </a:r>
            <a:endParaRPr lang="es-ES_tradnl" sz="2000" b="1" dirty="0">
              <a:latin typeface="Times New Roman" panose="02020603050405020304" pitchFamily="18" charset="0"/>
              <a:cs typeface="Times New Roman" panose="02020603050405020304" pitchFamily="18" charset="0"/>
            </a:endParaRPr>
          </a:p>
          <a:p>
            <a:pPr marL="0" indent="0">
              <a:buNone/>
            </a:pPr>
            <a:r>
              <a:rPr lang="es-ES_tradnl" sz="2800" dirty="0">
                <a:latin typeface="Times New Roman" panose="02020603050405020304" pitchFamily="18" charset="0"/>
                <a:cs typeface="Times New Roman" panose="02020603050405020304" pitchFamily="18" charset="0"/>
              </a:rPr>
              <a:t>Promover el desarrollo de modelos matemáticos como herramienta conceptual para construir, describir, explicar, predecir sistemas matemáticamente significativos (fenómenos del mundo real)</a:t>
            </a:r>
          </a:p>
          <a:p>
            <a:pPr marL="0" indent="0">
              <a:buNone/>
            </a:pPr>
            <a:endParaRPr lang="es-ES_tradnl" sz="2800" b="1" dirty="0">
              <a:latin typeface="Times New Roman" panose="02020603050405020304" pitchFamily="18" charset="0"/>
              <a:cs typeface="Times New Roman" panose="02020603050405020304" pitchFamily="18" charset="0"/>
            </a:endParaRPr>
          </a:p>
          <a:p>
            <a:pPr marL="0" indent="0">
              <a:buNone/>
            </a:pPr>
            <a:r>
              <a:rPr lang="es-ES_tradnl" sz="2800" b="1" dirty="0">
                <a:latin typeface="Times New Roman" panose="02020603050405020304" pitchFamily="18" charset="0"/>
                <a:cs typeface="Times New Roman" panose="02020603050405020304" pitchFamily="18" charset="0"/>
              </a:rPr>
              <a:t>Una revisión sistemática de la literatura sobre la medición de modelos matemáticos en el contexto de la educación matemática  </a:t>
            </a:r>
            <a:r>
              <a:rPr lang="es-CO" sz="2000" dirty="0">
                <a:latin typeface="Times New Roman" panose="02020603050405020304" pitchFamily="18" charset="0"/>
                <a:cs typeface="Times New Roman" panose="02020603050405020304" pitchFamily="18" charset="0"/>
              </a:rPr>
              <a:t>Hidayat, R; </a:t>
            </a:r>
            <a:r>
              <a:rPr lang="es-CO" sz="2000" dirty="0" err="1">
                <a:latin typeface="Times New Roman" panose="02020603050405020304" pitchFamily="18" charset="0"/>
                <a:cs typeface="Times New Roman" panose="02020603050405020304" pitchFamily="18" charset="0"/>
              </a:rPr>
              <a:t>Mazlini</a:t>
            </a:r>
            <a:r>
              <a:rPr lang="es-CO" sz="2000" dirty="0">
                <a:latin typeface="Times New Roman" panose="02020603050405020304" pitchFamily="18" charset="0"/>
                <a:cs typeface="Times New Roman" panose="02020603050405020304" pitchFamily="18" charset="0"/>
              </a:rPr>
              <a:t> A; </a:t>
            </a:r>
            <a:r>
              <a:rPr lang="es-CO" sz="2000" dirty="0" err="1">
                <a:latin typeface="Times New Roman" panose="02020603050405020304" pitchFamily="18" charset="0"/>
                <a:cs typeface="Times New Roman" panose="02020603050405020304" pitchFamily="18" charset="0"/>
              </a:rPr>
              <a:t>Mohd</a:t>
            </a:r>
            <a:r>
              <a:rPr lang="es-CO" sz="2000" dirty="0">
                <a:latin typeface="Times New Roman" panose="02020603050405020304" pitchFamily="18" charset="0"/>
                <a:cs typeface="Times New Roman" panose="02020603050405020304" pitchFamily="18" charset="0"/>
              </a:rPr>
              <a:t> F.</a:t>
            </a:r>
            <a:endParaRPr lang="es-ES_tradnl" sz="2000" b="1" dirty="0">
              <a:latin typeface="Times New Roman" panose="02020603050405020304" pitchFamily="18" charset="0"/>
              <a:cs typeface="Times New Roman" panose="02020603050405020304" pitchFamily="18" charset="0"/>
            </a:endParaRPr>
          </a:p>
          <a:p>
            <a:pPr marL="0" indent="0">
              <a:buNone/>
            </a:pPr>
            <a:r>
              <a:rPr lang="es-ES_tradnl" sz="2800" dirty="0">
                <a:latin typeface="Times New Roman" panose="02020603050405020304" pitchFamily="18" charset="0"/>
                <a:cs typeface="Times New Roman" panose="02020603050405020304" pitchFamily="18" charset="0"/>
              </a:rPr>
              <a:t>Revisión sistemática de los estudios de modelado matemático para proporcionar un marco para futuras investigaciones.</a:t>
            </a:r>
          </a:p>
          <a:p>
            <a:pPr marL="0" indent="0">
              <a:buNone/>
            </a:pPr>
            <a:endParaRPr lang="es-ES_tradnl" sz="2800" b="1" dirty="0">
              <a:latin typeface="Times New Roman" panose="02020603050405020304" pitchFamily="18" charset="0"/>
              <a:cs typeface="Times New Roman" panose="02020603050405020304" pitchFamily="18" charset="0"/>
            </a:endParaRPr>
          </a:p>
          <a:p>
            <a:pPr marL="0" indent="0">
              <a:buNone/>
            </a:pPr>
            <a:r>
              <a:rPr lang="es-ES_tradnl" sz="2800" b="1" dirty="0">
                <a:latin typeface="Times New Roman" panose="02020603050405020304" pitchFamily="18" charset="0"/>
                <a:cs typeface="Times New Roman" panose="02020603050405020304" pitchFamily="18" charset="0"/>
              </a:rPr>
              <a:t>Programas eficaces de desarrollo profesional docente. Un estudio de caso centrado en el desarrollo de habilidades de modelado matemático </a:t>
            </a:r>
            <a:r>
              <a:rPr lang="es-CO" sz="2000" dirty="0">
                <a:latin typeface="Times New Roman" panose="02020603050405020304" pitchFamily="18" charset="0"/>
                <a:cs typeface="Times New Roman" panose="02020603050405020304" pitchFamily="18" charset="0"/>
              </a:rPr>
              <a:t>Ramos, E.; Fernández, A.; Morales, S</a:t>
            </a:r>
            <a:endParaRPr lang="es-ES_tradnl" sz="2000" b="1" dirty="0">
              <a:latin typeface="Times New Roman" panose="02020603050405020304" pitchFamily="18" charset="0"/>
              <a:cs typeface="Times New Roman" panose="02020603050405020304" pitchFamily="18" charset="0"/>
            </a:endParaRPr>
          </a:p>
          <a:p>
            <a:pPr marL="0" indent="0">
              <a:buNone/>
            </a:pPr>
            <a:r>
              <a:rPr lang="es-ES_tradnl" sz="2800" dirty="0">
                <a:latin typeface="Times New Roman" panose="02020603050405020304" pitchFamily="18" charset="0"/>
                <a:cs typeface="Times New Roman" panose="02020603050405020304" pitchFamily="18" charset="0"/>
              </a:rPr>
              <a:t>Desarrollar prototipos de prácticas y libros basados en contextos problemáticos realistas.</a:t>
            </a:r>
          </a:p>
          <a:p>
            <a:pPr marL="0" indent="0">
              <a:buNone/>
            </a:pPr>
            <a:endParaRPr lang="es-CO"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1430539"/>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LANTILLA DIAPOSITIVAS RUDE" id="{49B384C2-8C00-8641-8DE2-478E675D4233}" vid="{77A5B53B-9F7F-3B4F-B110-818D3DA1F5C3}"/>
    </a:ext>
  </a:extLst>
</a:theme>
</file>

<file path=docProps/app.xml><?xml version="1.0" encoding="utf-8"?>
<Properties xmlns="http://schemas.openxmlformats.org/officeDocument/2006/extended-properties" xmlns:vt="http://schemas.openxmlformats.org/officeDocument/2006/docPropsVTypes">
  <Template>Tema de Office</Template>
  <TotalTime>1249</TotalTime>
  <Words>1163</Words>
  <Application>Microsoft Macintosh PowerPoint</Application>
  <PresentationFormat>Personalizado</PresentationFormat>
  <Paragraphs>70</Paragraphs>
  <Slides>15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Aptos</vt:lpstr>
      <vt:lpstr>Aptos Display</vt:lpstr>
      <vt:lpstr>Arial</vt:lpstr>
      <vt:lpstr>Calibri</vt:lpstr>
      <vt:lpstr>Century Gothic</vt:lpstr>
      <vt:lpstr>Times New Roman</vt:lpstr>
      <vt:lpstr>Tema de Office</vt:lpstr>
      <vt:lpstr>  LA MODELACIÓN MATEMÁTICA EN LA PLANEACIÓN CURRICULAR DEL DOCENTE DE EDUCACIÓN BÁSICA PRIMARIA </vt:lpstr>
      <vt:lpstr>Categorías para un Currículo Interdisciplinario</vt:lpstr>
      <vt:lpstr>PRISMA 2020 - 2024</vt:lpstr>
      <vt:lpstr>Modelación Matemática</vt:lpstr>
      <vt:lpstr>La Modelación Matemática presente en los Currículos Colombianos</vt:lpstr>
      <vt:lpstr>Pruebas Externas Nacionales </vt:lpstr>
      <vt:lpstr>Profesor como objeto de estudio</vt:lpstr>
      <vt:lpstr>La Modelación como Pedagogía para crear y resolver situaciones de la vida cotidiana </vt:lpstr>
      <vt:lpstr>La Modelación como Didáctica Se organiza para dar sentido al ciclo de modelado en el proceso de construcción de conceptos matemáticos </vt:lpstr>
      <vt:lpstr>La Modelación como Investigación Para articular pensamientos y toma de decisiones en contextos del mundo real, fortalecer conocimientos interdisciplinarios</vt:lpstr>
      <vt:lpstr>Organización del Marco Teórico</vt:lpstr>
      <vt:lpstr>Organización del Marco Teórico</vt:lpstr>
      <vt:lpstr>                      Conclusiones</vt:lpstr>
      <vt:lpstr>                      Conclusiones</vt:lpstr>
      <vt:lpstr>Referencias Bibliográficas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MIRYAN PATRICIA VILLEGAS HERNANDEZ</dc:creator>
  <cp:lastModifiedBy>MIRYAN PATRICIA VILLEGAS HERNANDEZ</cp:lastModifiedBy>
  <cp:revision>3</cp:revision>
  <dcterms:created xsi:type="dcterms:W3CDTF">2024-09-20T20:52:52Z</dcterms:created>
  <dcterms:modified xsi:type="dcterms:W3CDTF">2024-10-03T00:34:33Z</dcterms:modified>
</cp:coreProperties>
</file>