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57" r:id="rId3"/>
    <p:sldId id="258" r:id="rId4"/>
    <p:sldId id="259" r:id="rId5"/>
    <p:sldId id="261" r:id="rId6"/>
    <p:sldId id="262" r:id="rId7"/>
    <p:sldId id="271" r:id="rId8"/>
    <p:sldId id="263" r:id="rId9"/>
    <p:sldId id="264" r:id="rId10"/>
    <p:sldId id="265" r:id="rId11"/>
    <p:sldId id="267" r:id="rId12"/>
    <p:sldId id="268" r:id="rId13"/>
    <p:sldId id="266" r:id="rId14"/>
    <p:sldId id="269" r:id="rId15"/>
    <p:sldId id="270" r:id="rId16"/>
  </p:sldIdLst>
  <p:sldSz cx="1345247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93" autoAdjust="0"/>
  </p:normalViewPr>
  <p:slideViewPr>
    <p:cSldViewPr snapToGrid="0">
      <p:cViewPr>
        <p:scale>
          <a:sx n="50" d="100"/>
          <a:sy n="50" d="100"/>
        </p:scale>
        <p:origin x="10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81560" y="1122363"/>
            <a:ext cx="10089356"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81560" y="3602038"/>
            <a:ext cx="1008935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DB8C9FD-BDD8-C046-BACD-2E8A448B6ECF}" type="datetimeFigureOut">
              <a:rPr lang="es-CO" smtClean="0"/>
              <a:t>2/10/2024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411626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DB8C9FD-BDD8-C046-BACD-2E8A448B6ECF}" type="datetimeFigureOut">
              <a:rPr lang="es-CO" smtClean="0"/>
              <a:t>2/10/2024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39782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6927" y="365125"/>
            <a:ext cx="290069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24858" y="365125"/>
            <a:ext cx="8533914"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DB8C9FD-BDD8-C046-BACD-2E8A448B6ECF}" type="datetimeFigureOut">
              <a:rPr lang="es-CO" smtClean="0"/>
              <a:t>2/10/2024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217624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DB8C9FD-BDD8-C046-BACD-2E8A448B6ECF}" type="datetimeFigureOut">
              <a:rPr lang="es-CO" smtClean="0"/>
              <a:t>2/10/2024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296233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7851" y="1709738"/>
            <a:ext cx="1160276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7851" y="4589464"/>
            <a:ext cx="1160276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DB8C9FD-BDD8-C046-BACD-2E8A448B6ECF}" type="datetimeFigureOut">
              <a:rPr lang="es-CO" smtClean="0"/>
              <a:t>2/10/2024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325829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24858" y="1825625"/>
            <a:ext cx="5717302"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810315" y="1825625"/>
            <a:ext cx="5717302"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DB8C9FD-BDD8-C046-BACD-2E8A448B6ECF}" type="datetimeFigureOut">
              <a:rPr lang="es-CO" smtClean="0"/>
              <a:t>2/10/2024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199750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26610" y="365126"/>
            <a:ext cx="1160276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26610" y="1681163"/>
            <a:ext cx="56910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926610" y="2505075"/>
            <a:ext cx="569102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10315" y="1681163"/>
            <a:ext cx="571905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810315" y="2505075"/>
            <a:ext cx="5719054"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DB8C9FD-BDD8-C046-BACD-2E8A448B6ECF}" type="datetimeFigureOut">
              <a:rPr lang="es-CO" smtClean="0"/>
              <a:t>2/10/2024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168271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DB8C9FD-BDD8-C046-BACD-2E8A448B6ECF}" type="datetimeFigureOut">
              <a:rPr lang="es-CO" smtClean="0"/>
              <a:t>2/10/2024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422503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8C9FD-BDD8-C046-BACD-2E8A448B6ECF}" type="datetimeFigureOut">
              <a:rPr lang="es-CO" smtClean="0"/>
              <a:t>2/10/2024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5229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26610" y="457200"/>
            <a:ext cx="4338773"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9054" y="987426"/>
            <a:ext cx="68103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6610" y="2057400"/>
            <a:ext cx="4338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DB8C9FD-BDD8-C046-BACD-2E8A448B6ECF}" type="datetimeFigureOut">
              <a:rPr lang="es-CO" smtClean="0"/>
              <a:t>2/10/2024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46598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26610" y="457200"/>
            <a:ext cx="4338773"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719054" y="987426"/>
            <a:ext cx="681031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6610" y="2057400"/>
            <a:ext cx="4338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DB8C9FD-BDD8-C046-BACD-2E8A448B6ECF}" type="datetimeFigureOut">
              <a:rPr lang="es-CO" smtClean="0"/>
              <a:t>2/10/2024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D953478-64D4-D64C-8171-EBAD456B6A05}" type="slidenum">
              <a:rPr lang="es-CO" smtClean="0"/>
              <a:t>‹Nº›</a:t>
            </a:fld>
            <a:endParaRPr lang="es-CO"/>
          </a:p>
        </p:txBody>
      </p:sp>
    </p:spTree>
    <p:extLst>
      <p:ext uri="{BB962C8B-B14F-4D97-AF65-F5344CB8AC3E}">
        <p14:creationId xmlns:p14="http://schemas.microsoft.com/office/powerpoint/2010/main" val="306465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858" y="365126"/>
            <a:ext cx="1160276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24858" y="1825625"/>
            <a:ext cx="1160276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24858" y="6356351"/>
            <a:ext cx="3026807"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8C9FD-BDD8-C046-BACD-2E8A448B6ECF}" type="datetimeFigureOut">
              <a:rPr lang="es-CO" smtClean="0"/>
              <a:t>2/10/2024</a:t>
            </a:fld>
            <a:endParaRPr lang="es-CO"/>
          </a:p>
        </p:txBody>
      </p:sp>
      <p:sp>
        <p:nvSpPr>
          <p:cNvPr id="5" name="Footer Placeholder 4"/>
          <p:cNvSpPr>
            <a:spLocks noGrp="1"/>
          </p:cNvSpPr>
          <p:nvPr>
            <p:ph type="ftr" sz="quarter" idx="3"/>
          </p:nvPr>
        </p:nvSpPr>
        <p:spPr>
          <a:xfrm>
            <a:off x="4456133" y="6356351"/>
            <a:ext cx="454021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Slide Number Placeholder 5"/>
          <p:cNvSpPr>
            <a:spLocks noGrp="1"/>
          </p:cNvSpPr>
          <p:nvPr>
            <p:ph type="sldNum" sz="quarter" idx="4"/>
          </p:nvPr>
        </p:nvSpPr>
        <p:spPr>
          <a:xfrm>
            <a:off x="9500810" y="6356351"/>
            <a:ext cx="3026807"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953478-64D4-D64C-8171-EBAD456B6A05}" type="slidenum">
              <a:rPr lang="es-CO" smtClean="0"/>
              <a:t>‹Nº›</a:t>
            </a:fld>
            <a:endParaRPr lang="es-CO"/>
          </a:p>
        </p:txBody>
      </p:sp>
    </p:spTree>
    <p:extLst>
      <p:ext uri="{BB962C8B-B14F-4D97-AF65-F5344CB8AC3E}">
        <p14:creationId xmlns:p14="http://schemas.microsoft.com/office/powerpoint/2010/main" val="299180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4C2C662-8D3B-7694-AEE6-CA06861CAAF5}"/>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E6BB0A6D-1262-40F4-7F77-DAAFAD92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4A3F34C-5D02-9B1C-53F2-E3E5155DD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B48A937A-B226-7307-430E-1BA638587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0AB1E3A7-DF08-206E-71C3-4A8DE2C38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5ADDCAE-1F9B-09FA-0FA3-275F2866CD2A}"/>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2DC18C4-0667-B141-DB6E-A6535C73332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941321C1-AEB0-639C-DC06-F196036D5F7D}"/>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ADEE048-E3C4-75A6-51F5-FE70983EBB5F}"/>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6B8A79A-DE73-F905-39EA-7108CBBF70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62FC6C4-B492-2986-6D59-CAB6C7EB1506}"/>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DC2A94B-A393-AB47-28F6-651A1839FAE1}"/>
              </a:ext>
            </a:extLst>
          </p:cNvPr>
          <p:cNvPicPr>
            <a:picLocks noChangeAspect="1"/>
          </p:cNvPicPr>
          <p:nvPr/>
        </p:nvPicPr>
        <p:blipFill>
          <a:blip r:embed="rId12"/>
          <a:stretch>
            <a:fillRect/>
          </a:stretch>
        </p:blipFill>
        <p:spPr>
          <a:xfrm>
            <a:off x="1606085" y="226224"/>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2E8DFACC-F345-8915-60E5-F3CD222E9FF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CC62A1A-C8BC-0ACA-E775-C4C58A08EBE4}"/>
              </a:ext>
            </a:extLst>
          </p:cNvPr>
          <p:cNvSpPr>
            <a:spLocks noGrp="1"/>
          </p:cNvSpPr>
          <p:nvPr>
            <p:ph type="title"/>
          </p:nvPr>
        </p:nvSpPr>
        <p:spPr>
          <a:xfrm>
            <a:off x="3137089" y="946224"/>
            <a:ext cx="9390529" cy="1325563"/>
          </a:xfrm>
        </p:spPr>
        <p:txBody>
          <a:bodyPr>
            <a:normAutofit fontScale="90000"/>
          </a:bodyPr>
          <a:lstStyle/>
          <a:p>
            <a:r>
              <a:rPr lang="es-CO" b="1" dirty="0" smtClean="0"/>
              <a:t>V CONGRESO INTERNACIONAL DE INVESTIGACION EN CIENCIAS DE LA EDUCACIÓN- RUDECOLOMBIA</a:t>
            </a:r>
            <a:endParaRPr lang="es-CO" b="1" dirty="0"/>
          </a:p>
        </p:txBody>
      </p:sp>
      <p:sp>
        <p:nvSpPr>
          <p:cNvPr id="4" name="Marcador de contenido 3">
            <a:extLst>
              <a:ext uri="{FF2B5EF4-FFF2-40B4-BE49-F238E27FC236}">
                <a16:creationId xmlns:a16="http://schemas.microsoft.com/office/drawing/2014/main" id="{4B20BE5C-83CE-D5F5-14FA-5A93ADB79655}"/>
              </a:ext>
            </a:extLst>
          </p:cNvPr>
          <p:cNvSpPr>
            <a:spLocks noGrp="1"/>
          </p:cNvSpPr>
          <p:nvPr>
            <p:ph idx="1"/>
          </p:nvPr>
        </p:nvSpPr>
        <p:spPr/>
        <p:txBody>
          <a:bodyPr>
            <a:normAutofit/>
          </a:bodyPr>
          <a:lstStyle/>
          <a:p>
            <a:r>
              <a:rPr lang="es-CO" dirty="0" smtClean="0"/>
              <a:t> </a:t>
            </a:r>
            <a:endParaRPr lang="es-CO" dirty="0"/>
          </a:p>
          <a:p>
            <a:endParaRPr lang="es-CO" dirty="0"/>
          </a:p>
          <a:p>
            <a:pPr marL="0" indent="0" algn="ctr">
              <a:buNone/>
            </a:pPr>
            <a:endParaRPr lang="es-CO" dirty="0" smtClean="0"/>
          </a:p>
          <a:p>
            <a:pPr marL="0" indent="0" algn="ctr">
              <a:buNone/>
            </a:pPr>
            <a:r>
              <a:rPr lang="es-CO" dirty="0" smtClean="0"/>
              <a:t>Educación y transformaciones sociales</a:t>
            </a:r>
          </a:p>
          <a:p>
            <a:pPr marL="0" indent="0" algn="ctr">
              <a:buNone/>
            </a:pPr>
            <a:endParaRPr lang="es-CO" dirty="0"/>
          </a:p>
          <a:p>
            <a:pPr marL="0" indent="0" algn="ctr">
              <a:buNone/>
            </a:pPr>
            <a:r>
              <a:rPr lang="es-CO" dirty="0" smtClean="0"/>
              <a:t>Popayán (Cauca) </a:t>
            </a:r>
          </a:p>
          <a:p>
            <a:pPr marL="0" indent="0" algn="ctr">
              <a:buNone/>
            </a:pPr>
            <a:r>
              <a:rPr lang="es-CO" dirty="0" smtClean="0"/>
              <a:t>7,8 y 9 de octubre de 2024</a:t>
            </a:r>
            <a:endParaRPr lang="es-CO" dirty="0"/>
          </a:p>
        </p:txBody>
      </p:sp>
    </p:spTree>
    <p:extLst>
      <p:ext uri="{BB962C8B-B14F-4D97-AF65-F5344CB8AC3E}">
        <p14:creationId xmlns:p14="http://schemas.microsoft.com/office/powerpoint/2010/main" val="3674728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lstStyle/>
          <a:p>
            <a:endParaRPr lang="en-US"/>
          </a:p>
        </p:txBody>
      </p:sp>
      <p:graphicFrame>
        <p:nvGraphicFramePr>
          <p:cNvPr id="4" name="Marcador de contenido 3"/>
          <p:cNvGraphicFramePr>
            <a:graphicFrameLocks/>
          </p:cNvGraphicFramePr>
          <p:nvPr>
            <p:extLst>
              <p:ext uri="{D42A27DB-BD31-4B8C-83A1-F6EECF244321}">
                <p14:modId xmlns:p14="http://schemas.microsoft.com/office/powerpoint/2010/main" val="1670169643"/>
              </p:ext>
            </p:extLst>
          </p:nvPr>
        </p:nvGraphicFramePr>
        <p:xfrm>
          <a:off x="99391" y="335840"/>
          <a:ext cx="13169347" cy="6570980"/>
        </p:xfrm>
        <a:graphic>
          <a:graphicData uri="http://schemas.openxmlformats.org/drawingml/2006/table">
            <a:tbl>
              <a:tblPr firstRow="1" firstCol="1" bandRow="1">
                <a:tableStyleId>{5C22544A-7EE6-4342-B048-85BDC9FD1C3A}</a:tableStyleId>
              </a:tblPr>
              <a:tblGrid>
                <a:gridCol w="3291543">
                  <a:extLst>
                    <a:ext uri="{9D8B030D-6E8A-4147-A177-3AD203B41FA5}">
                      <a16:colId xmlns:a16="http://schemas.microsoft.com/office/drawing/2014/main" val="834728273"/>
                    </a:ext>
                  </a:extLst>
                </a:gridCol>
                <a:gridCol w="3292601">
                  <a:extLst>
                    <a:ext uri="{9D8B030D-6E8A-4147-A177-3AD203B41FA5}">
                      <a16:colId xmlns:a16="http://schemas.microsoft.com/office/drawing/2014/main" val="816991145"/>
                    </a:ext>
                  </a:extLst>
                </a:gridCol>
                <a:gridCol w="1844239">
                  <a:extLst>
                    <a:ext uri="{9D8B030D-6E8A-4147-A177-3AD203B41FA5}">
                      <a16:colId xmlns:a16="http://schemas.microsoft.com/office/drawing/2014/main" val="3140478720"/>
                    </a:ext>
                  </a:extLst>
                </a:gridCol>
                <a:gridCol w="4740964">
                  <a:extLst>
                    <a:ext uri="{9D8B030D-6E8A-4147-A177-3AD203B41FA5}">
                      <a16:colId xmlns:a16="http://schemas.microsoft.com/office/drawing/2014/main" val="3847858175"/>
                    </a:ext>
                  </a:extLst>
                </a:gridCol>
              </a:tblGrid>
              <a:tr h="698950">
                <a:tc>
                  <a:txBody>
                    <a:bodyPr/>
                    <a:lstStyle/>
                    <a:p>
                      <a:pPr algn="ctr">
                        <a:lnSpc>
                          <a:spcPct val="115000"/>
                        </a:lnSpc>
                        <a:spcAft>
                          <a:spcPts val="0"/>
                        </a:spcAft>
                      </a:pPr>
                      <a:r>
                        <a:rPr lang="es-MX" sz="900" dirty="0">
                          <a:effectLst/>
                        </a:rPr>
                        <a:t> </a:t>
                      </a:r>
                      <a:r>
                        <a:rPr lang="es-MX" sz="2400" dirty="0">
                          <a:effectLst/>
                        </a:rPr>
                        <a:t>Documento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15000"/>
                        </a:lnSpc>
                        <a:spcAft>
                          <a:spcPts val="0"/>
                        </a:spcAft>
                      </a:pPr>
                      <a:r>
                        <a:rPr lang="es-MX" sz="2000" dirty="0">
                          <a:effectLst/>
                        </a:rPr>
                        <a:t>Fundamentos de la Educación Artística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15000"/>
                        </a:lnSpc>
                        <a:spcAft>
                          <a:spcPts val="0"/>
                        </a:spcAft>
                      </a:pPr>
                      <a:r>
                        <a:rPr lang="es-MX" sz="2000" dirty="0" smtClean="0">
                          <a:effectLst/>
                          <a:latin typeface="+mn-lt"/>
                          <a:ea typeface="Calibri" panose="020F0502020204030204" pitchFamily="34" charset="0"/>
                          <a:cs typeface="Times New Roman" panose="02020603050405020304" pitchFamily="18" charset="0"/>
                        </a:rPr>
                        <a:t>Referentes</a:t>
                      </a:r>
                    </a:p>
                    <a:p>
                      <a:pPr algn="ctr">
                        <a:lnSpc>
                          <a:spcPct val="115000"/>
                        </a:lnSpc>
                        <a:spcAft>
                          <a:spcPts val="0"/>
                        </a:spcAft>
                      </a:pPr>
                      <a:r>
                        <a:rPr lang="es-MX" sz="2000" dirty="0" smtClean="0">
                          <a:effectLst/>
                          <a:latin typeface="+mn-lt"/>
                          <a:ea typeface="Calibri" panose="020F0502020204030204" pitchFamily="34" charset="0"/>
                          <a:cs typeface="Times New Roman" panose="02020603050405020304" pitchFamily="18" charset="0"/>
                        </a:rPr>
                        <a:t>Epistémicos</a:t>
                      </a:r>
                      <a:endParaRPr lang="en-US" sz="2000" dirty="0">
                        <a:effectLst/>
                        <a:latin typeface="+mn-lt"/>
                        <a:ea typeface="Calibri" panose="020F0502020204030204" pitchFamily="34" charset="0"/>
                        <a:cs typeface="Times New Roman" panose="02020603050405020304" pitchFamily="18" charset="0"/>
                      </a:endParaRPr>
                    </a:p>
                  </a:txBody>
                  <a:tcPr marL="62459" marR="62459" marT="0" marB="0"/>
                </a:tc>
                <a:tc>
                  <a:txBody>
                    <a:bodyPr/>
                    <a:lstStyle/>
                    <a:p>
                      <a:pPr>
                        <a:lnSpc>
                          <a:spcPct val="115000"/>
                        </a:lnSpc>
                        <a:spcAft>
                          <a:spcPts val="0"/>
                        </a:spcAft>
                      </a:pPr>
                      <a:r>
                        <a:rPr lang="es-MX" sz="2000" dirty="0">
                          <a:effectLst/>
                        </a:rPr>
                        <a:t>En la evaluación del estudiante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3176672608"/>
                  </a:ext>
                </a:extLst>
              </a:tr>
              <a:tr h="5559818">
                <a:tc>
                  <a:txBody>
                    <a:bodyPr/>
                    <a:lstStyle/>
                    <a:p>
                      <a:pPr>
                        <a:lnSpc>
                          <a:spcPct val="107000"/>
                        </a:lnSpc>
                        <a:spcAft>
                          <a:spcPts val="0"/>
                        </a:spcAft>
                      </a:pPr>
                      <a:r>
                        <a:rPr lang="es-MX" sz="2800" dirty="0">
                          <a:effectLst/>
                        </a:rPr>
                        <a:t>Lineamientos curriculares en Educación Artística </a:t>
                      </a:r>
                      <a:endParaRPr lang="en-US" sz="2800" dirty="0">
                        <a:effectLst/>
                      </a:endParaRPr>
                    </a:p>
                    <a:p>
                      <a:pPr>
                        <a:lnSpc>
                          <a:spcPct val="107000"/>
                        </a:lnSpc>
                        <a:spcAft>
                          <a:spcPts val="0"/>
                        </a:spcAft>
                      </a:pPr>
                      <a:r>
                        <a:rPr lang="es-MX" sz="2800" dirty="0">
                          <a:effectLst/>
                        </a:rPr>
                        <a:t>Ministerio de Educación Nacional (2000)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nSpc>
                          <a:spcPct val="107000"/>
                        </a:lnSpc>
                        <a:spcAft>
                          <a:spcPts val="0"/>
                        </a:spcAft>
                      </a:pPr>
                      <a:r>
                        <a:rPr lang="es-MX" sz="1800" dirty="0">
                          <a:effectLst/>
                        </a:rPr>
                        <a:t>Renovación curricular- Acuerdos entre docentes y artistas para sistematizar orientaciones que permiten comprender el arte en el contexto escolar y su estructura conceptual ,que promueve las disciplinas artísticas como propuestas de asignaturas en una estructura general por grupos de grados así: Música, danza, teatro, artes plásticas y visuales, diseño gráfico y </a:t>
                      </a:r>
                      <a:r>
                        <a:rPr lang="es-MX" sz="1800" dirty="0" smtClean="0">
                          <a:effectLst/>
                        </a:rPr>
                        <a:t>audiovisuales.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No se evidencian referentes específicos sobre evaluación de la Educación artística.</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spcAft>
                          <a:spcPts val="0"/>
                        </a:spcAft>
                      </a:pPr>
                      <a:r>
                        <a:rPr lang="es-MX" sz="1400" b="1" dirty="0">
                          <a:effectLst/>
                        </a:rPr>
                        <a:t>Propósito de la evaluación: “el objeto de la evaluación es el desarrollo integral del niño o la niña, del joven o de la joven y son ellos quienes paulatinamente deben asumir la evaluación como parte de su proceso formativo” p,42.</a:t>
                      </a:r>
                      <a:endParaRPr lang="en-US" sz="1400" b="1" dirty="0">
                        <a:effectLst/>
                      </a:endParaRPr>
                    </a:p>
                    <a:p>
                      <a:pPr>
                        <a:spcAft>
                          <a:spcPts val="0"/>
                        </a:spcAft>
                      </a:pPr>
                      <a:r>
                        <a:rPr lang="es-MX" sz="1400" b="1" dirty="0">
                          <a:effectLst/>
                        </a:rPr>
                        <a:t> </a:t>
                      </a:r>
                      <a:endParaRPr lang="en-US" sz="1400" b="1" dirty="0">
                        <a:effectLst/>
                      </a:endParaRPr>
                    </a:p>
                    <a:p>
                      <a:pPr>
                        <a:spcAft>
                          <a:spcPts val="0"/>
                        </a:spcAft>
                      </a:pPr>
                      <a:r>
                        <a:rPr lang="es-MX" sz="1400" b="1" dirty="0">
                          <a:effectLst/>
                        </a:rPr>
                        <a:t>Aunque no tiene una definición propia sobre la evaluación, reconoce los “deber ser” de la evaluación.</a:t>
                      </a:r>
                      <a:endParaRPr lang="en-US" sz="1400" b="1" dirty="0">
                        <a:effectLst/>
                      </a:endParaRPr>
                    </a:p>
                    <a:p>
                      <a:pPr>
                        <a:spcAft>
                          <a:spcPts val="0"/>
                        </a:spcAft>
                      </a:pPr>
                      <a:r>
                        <a:rPr lang="es-MX" sz="1400" b="1" dirty="0">
                          <a:effectLst/>
                        </a:rPr>
                        <a:t> </a:t>
                      </a:r>
                      <a:endParaRPr lang="en-US" sz="1400" b="1" dirty="0">
                        <a:effectLst/>
                      </a:endParaRPr>
                    </a:p>
                    <a:p>
                      <a:pPr>
                        <a:lnSpc>
                          <a:spcPct val="107000"/>
                        </a:lnSpc>
                        <a:spcAft>
                          <a:spcPts val="0"/>
                        </a:spcAft>
                      </a:pPr>
                      <a:r>
                        <a:rPr lang="es-MX" sz="1400" b="1" dirty="0">
                          <a:effectLst/>
                        </a:rPr>
                        <a:t>Propone los logros e indicadores de logro como referentes para diseñar la evaluación en los procesos de desarrollo del pensamiento contemplativo, del pensamiento </a:t>
                      </a:r>
                      <a:endParaRPr lang="en-US" sz="1400" b="1" dirty="0">
                        <a:effectLst/>
                      </a:endParaRPr>
                    </a:p>
                    <a:p>
                      <a:pPr>
                        <a:lnSpc>
                          <a:spcPct val="107000"/>
                        </a:lnSpc>
                        <a:spcAft>
                          <a:spcPts val="0"/>
                        </a:spcAft>
                      </a:pPr>
                      <a:r>
                        <a:rPr lang="es-MX" sz="1400" b="1" dirty="0">
                          <a:effectLst/>
                        </a:rPr>
                        <a:t>simbólico, del pensamiento reflexivo y el proceso de desarrollo del pensamiento valorativo, habilidades conceptuales y juicio crítico de las artes.</a:t>
                      </a:r>
                      <a:endParaRPr lang="en-US" sz="1400" b="1" dirty="0">
                        <a:effectLst/>
                      </a:endParaRPr>
                    </a:p>
                    <a:p>
                      <a:pPr>
                        <a:lnSpc>
                          <a:spcPct val="107000"/>
                        </a:lnSpc>
                        <a:spcAft>
                          <a:spcPts val="0"/>
                        </a:spcAft>
                      </a:pPr>
                      <a:r>
                        <a:rPr lang="es-MX" sz="1400" b="1" dirty="0">
                          <a:effectLst/>
                        </a:rPr>
                        <a:t> </a:t>
                      </a:r>
                      <a:endParaRPr lang="en-US" sz="1400" b="1" dirty="0">
                        <a:effectLst/>
                      </a:endParaRPr>
                    </a:p>
                    <a:p>
                      <a:pPr>
                        <a:lnSpc>
                          <a:spcPct val="107000"/>
                        </a:lnSpc>
                        <a:spcAft>
                          <a:spcPts val="0"/>
                        </a:spcAft>
                      </a:pPr>
                      <a:r>
                        <a:rPr lang="es-MX" sz="1400" b="1" dirty="0">
                          <a:effectLst/>
                        </a:rPr>
                        <a:t>Brinda relevancia a la autoevaluación, evaluación analítica compartida y heteroevaluación</a:t>
                      </a:r>
                      <a:r>
                        <a:rPr lang="es-MX" sz="12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2867509722"/>
                  </a:ext>
                </a:extLst>
              </a:tr>
            </a:tbl>
          </a:graphicData>
        </a:graphic>
      </p:graphicFrame>
    </p:spTree>
    <p:extLst>
      <p:ext uri="{BB962C8B-B14F-4D97-AF65-F5344CB8AC3E}">
        <p14:creationId xmlns:p14="http://schemas.microsoft.com/office/powerpoint/2010/main" val="904377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lstStyle/>
          <a:p>
            <a:endParaRPr lang="en-US"/>
          </a:p>
        </p:txBody>
      </p:sp>
      <p:graphicFrame>
        <p:nvGraphicFramePr>
          <p:cNvPr id="4" name="Marcador de contenido 3"/>
          <p:cNvGraphicFramePr>
            <a:graphicFrameLocks/>
          </p:cNvGraphicFramePr>
          <p:nvPr>
            <p:extLst>
              <p:ext uri="{D42A27DB-BD31-4B8C-83A1-F6EECF244321}">
                <p14:modId xmlns:p14="http://schemas.microsoft.com/office/powerpoint/2010/main" val="2770312407"/>
              </p:ext>
            </p:extLst>
          </p:nvPr>
        </p:nvGraphicFramePr>
        <p:xfrm>
          <a:off x="101600" y="176271"/>
          <a:ext cx="13074573" cy="7639177"/>
        </p:xfrm>
        <a:graphic>
          <a:graphicData uri="http://schemas.openxmlformats.org/drawingml/2006/table">
            <a:tbl>
              <a:tblPr firstRow="1" firstCol="1" bandRow="1">
                <a:tableStyleId>{5C22544A-7EE6-4342-B048-85BDC9FD1C3A}</a:tableStyleId>
              </a:tblPr>
              <a:tblGrid>
                <a:gridCol w="3267855">
                  <a:extLst>
                    <a:ext uri="{9D8B030D-6E8A-4147-A177-3AD203B41FA5}">
                      <a16:colId xmlns:a16="http://schemas.microsoft.com/office/drawing/2014/main" val="834728273"/>
                    </a:ext>
                  </a:extLst>
                </a:gridCol>
                <a:gridCol w="3268906">
                  <a:extLst>
                    <a:ext uri="{9D8B030D-6E8A-4147-A177-3AD203B41FA5}">
                      <a16:colId xmlns:a16="http://schemas.microsoft.com/office/drawing/2014/main" val="816991145"/>
                    </a:ext>
                  </a:extLst>
                </a:gridCol>
                <a:gridCol w="1772415">
                  <a:extLst>
                    <a:ext uri="{9D8B030D-6E8A-4147-A177-3AD203B41FA5}">
                      <a16:colId xmlns:a16="http://schemas.microsoft.com/office/drawing/2014/main" val="3656077588"/>
                    </a:ext>
                  </a:extLst>
                </a:gridCol>
                <a:gridCol w="4765397">
                  <a:extLst>
                    <a:ext uri="{9D8B030D-6E8A-4147-A177-3AD203B41FA5}">
                      <a16:colId xmlns:a16="http://schemas.microsoft.com/office/drawing/2014/main" val="3847858175"/>
                    </a:ext>
                  </a:extLst>
                </a:gridCol>
              </a:tblGrid>
              <a:tr h="681014">
                <a:tc>
                  <a:txBody>
                    <a:bodyPr/>
                    <a:lstStyle/>
                    <a:p>
                      <a:pPr algn="ctr">
                        <a:lnSpc>
                          <a:spcPct val="115000"/>
                        </a:lnSpc>
                        <a:spcAft>
                          <a:spcPts val="0"/>
                        </a:spcAft>
                      </a:pPr>
                      <a:r>
                        <a:rPr lang="es-MX" sz="900" dirty="0">
                          <a:effectLst/>
                        </a:rPr>
                        <a:t> </a:t>
                      </a:r>
                      <a:r>
                        <a:rPr lang="es-MX" sz="2400" dirty="0">
                          <a:effectLst/>
                        </a:rPr>
                        <a:t>Documento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15000"/>
                        </a:lnSpc>
                        <a:spcAft>
                          <a:spcPts val="0"/>
                        </a:spcAft>
                      </a:pPr>
                      <a:r>
                        <a:rPr lang="es-MX" sz="2000" dirty="0">
                          <a:effectLst/>
                        </a:rPr>
                        <a:t>Fundamentos de la Educación Artística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15000"/>
                        </a:lnSpc>
                        <a:spcAft>
                          <a:spcPts val="0"/>
                        </a:spcAft>
                      </a:pPr>
                      <a:r>
                        <a:rPr lang="es-MX" sz="1600" dirty="0" smtClean="0">
                          <a:effectLst/>
                          <a:latin typeface="+mn-lt"/>
                          <a:ea typeface="Calibri" panose="020F0502020204030204" pitchFamily="34" charset="0"/>
                          <a:cs typeface="Times New Roman" panose="02020603050405020304" pitchFamily="18" charset="0"/>
                        </a:rPr>
                        <a:t>Referentes epistémicos</a:t>
                      </a:r>
                      <a:endParaRPr lang="en-US" sz="1600" dirty="0">
                        <a:effectLst/>
                        <a:latin typeface="+mn-lt"/>
                        <a:ea typeface="Calibri" panose="020F0502020204030204" pitchFamily="34" charset="0"/>
                        <a:cs typeface="Times New Roman" panose="02020603050405020304" pitchFamily="18" charset="0"/>
                      </a:endParaRPr>
                    </a:p>
                  </a:txBody>
                  <a:tcPr marL="62459" marR="62459" marT="0" marB="0"/>
                </a:tc>
                <a:tc>
                  <a:txBody>
                    <a:bodyPr/>
                    <a:lstStyle/>
                    <a:p>
                      <a:pPr>
                        <a:lnSpc>
                          <a:spcPct val="115000"/>
                        </a:lnSpc>
                        <a:spcAft>
                          <a:spcPts val="0"/>
                        </a:spcAft>
                      </a:pPr>
                      <a:r>
                        <a:rPr lang="es-MX" sz="2000" dirty="0">
                          <a:effectLst/>
                        </a:rPr>
                        <a:t>En la evaluación del estudiante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3176672608"/>
                  </a:ext>
                </a:extLst>
              </a:tr>
              <a:tr h="6788115">
                <a:tc>
                  <a:txBody>
                    <a:bodyPr/>
                    <a:lstStyle/>
                    <a:p>
                      <a:r>
                        <a:rPr lang="es-MX" sz="2800" b="1" kern="1200" dirty="0" smtClean="0">
                          <a:solidFill>
                            <a:schemeClr val="lt1"/>
                          </a:solidFill>
                          <a:effectLst/>
                          <a:latin typeface="+mn-lt"/>
                          <a:ea typeface="+mn-ea"/>
                          <a:cs typeface="+mn-cs"/>
                        </a:rPr>
                        <a:t>Orientaciones </a:t>
                      </a:r>
                      <a:endParaRPr lang="es-MX" sz="2800" b="1" kern="1200" dirty="0" smtClean="0">
                        <a:solidFill>
                          <a:schemeClr val="lt1"/>
                        </a:solidFill>
                        <a:effectLst/>
                        <a:latin typeface="+mn-lt"/>
                        <a:ea typeface="+mn-ea"/>
                        <a:cs typeface="+mn-cs"/>
                      </a:endParaRPr>
                    </a:p>
                    <a:p>
                      <a:endParaRPr lang="es-MX" sz="2800" b="1" kern="1200" dirty="0" smtClean="0">
                        <a:solidFill>
                          <a:schemeClr val="lt1"/>
                        </a:solidFill>
                        <a:effectLst/>
                        <a:latin typeface="+mn-lt"/>
                        <a:ea typeface="+mn-ea"/>
                        <a:cs typeface="+mn-cs"/>
                      </a:endParaRPr>
                    </a:p>
                    <a:p>
                      <a:r>
                        <a:rPr lang="es-MX" sz="2400" b="1" kern="1200" dirty="0" smtClean="0">
                          <a:solidFill>
                            <a:schemeClr val="lt1"/>
                          </a:solidFill>
                          <a:effectLst/>
                          <a:latin typeface="+mn-lt"/>
                          <a:ea typeface="+mn-ea"/>
                          <a:cs typeface="+mn-cs"/>
                        </a:rPr>
                        <a:t>Pedagógicas </a:t>
                      </a:r>
                      <a:r>
                        <a:rPr lang="es-MX" sz="2400" b="1" kern="1200" dirty="0" smtClean="0">
                          <a:solidFill>
                            <a:schemeClr val="lt1"/>
                          </a:solidFill>
                          <a:effectLst/>
                          <a:latin typeface="+mn-lt"/>
                          <a:ea typeface="+mn-ea"/>
                          <a:cs typeface="+mn-cs"/>
                        </a:rPr>
                        <a:t>para la educación artística en básica y media. Documento N° 16</a:t>
                      </a:r>
                      <a:endParaRPr lang="en-US" sz="2400" b="1" kern="1200" dirty="0" smtClean="0">
                        <a:solidFill>
                          <a:schemeClr val="lt1"/>
                        </a:solidFill>
                        <a:effectLst/>
                        <a:latin typeface="+mn-lt"/>
                        <a:ea typeface="+mn-ea"/>
                        <a:cs typeface="+mn-cs"/>
                      </a:endParaRPr>
                    </a:p>
                    <a:p>
                      <a:r>
                        <a:rPr lang="es-MX" sz="2400" b="1" kern="1200" dirty="0" smtClean="0">
                          <a:solidFill>
                            <a:schemeClr val="lt1"/>
                          </a:solidFill>
                          <a:effectLst/>
                          <a:latin typeface="+mn-lt"/>
                          <a:ea typeface="+mn-ea"/>
                          <a:cs typeface="+mn-cs"/>
                        </a:rPr>
                        <a:t>Ministerio de Educación Nacional (2010)</a:t>
                      </a:r>
                      <a:endParaRPr lang="en-US" sz="2400" dirty="0" smtClean="0">
                        <a:effectLst/>
                      </a:endParaRPr>
                    </a:p>
                    <a:p>
                      <a:pPr>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spcAft>
                          <a:spcPts val="0"/>
                        </a:spcAft>
                      </a:pPr>
                      <a:r>
                        <a:rPr lang="es-MX" sz="1600" dirty="0" smtClean="0">
                          <a:solidFill>
                            <a:schemeClr val="tx1"/>
                          </a:solidFill>
                          <a:effectLst/>
                        </a:rPr>
                        <a:t>Replantea referentes teóricos del arte y la cultura, artistas y pedagogos para la reflexión, discusión y análisis del diseño curricular, teniendo en cuenta los contextos y la interrelación de la educación artística con la cultura.</a:t>
                      </a:r>
                      <a:endParaRPr lang="en-US" sz="1600" dirty="0" smtClean="0">
                        <a:solidFill>
                          <a:schemeClr val="tx1"/>
                        </a:solidFill>
                        <a:effectLst/>
                      </a:endParaRPr>
                    </a:p>
                    <a:p>
                      <a:pPr>
                        <a:spcAft>
                          <a:spcPts val="0"/>
                        </a:spcAft>
                      </a:pPr>
                      <a:r>
                        <a:rPr lang="es-MX" sz="1600" dirty="0" smtClean="0">
                          <a:solidFill>
                            <a:schemeClr val="tx1"/>
                          </a:solidFill>
                          <a:effectLst/>
                        </a:rPr>
                        <a:t> </a:t>
                      </a:r>
                      <a:endParaRPr lang="en-US" sz="1600" dirty="0" smtClean="0">
                        <a:solidFill>
                          <a:schemeClr val="tx1"/>
                        </a:solidFill>
                        <a:effectLst/>
                      </a:endParaRPr>
                    </a:p>
                    <a:p>
                      <a:pPr>
                        <a:spcAft>
                          <a:spcPts val="0"/>
                        </a:spcAft>
                      </a:pPr>
                      <a:r>
                        <a:rPr lang="es-MX" sz="1600" dirty="0" smtClean="0">
                          <a:solidFill>
                            <a:schemeClr val="tx1"/>
                          </a:solidFill>
                          <a:effectLst/>
                        </a:rPr>
                        <a:t>Propone tres competencias: Sensibilidad, apreciación estética y comunicación.</a:t>
                      </a:r>
                      <a:endParaRPr lang="en-US" sz="1600" dirty="0" smtClean="0">
                        <a:solidFill>
                          <a:schemeClr val="tx1"/>
                        </a:solidFill>
                        <a:effectLst/>
                      </a:endParaRPr>
                    </a:p>
                    <a:p>
                      <a:pPr>
                        <a:spcAft>
                          <a:spcPts val="0"/>
                        </a:spcAft>
                      </a:pPr>
                      <a:r>
                        <a:rPr lang="es-MX" sz="1600" dirty="0" smtClean="0">
                          <a:solidFill>
                            <a:schemeClr val="tx1"/>
                          </a:solidFill>
                          <a:effectLst/>
                        </a:rPr>
                        <a:t> </a:t>
                      </a:r>
                      <a:endParaRPr lang="en-US" sz="1600" dirty="0" smtClean="0">
                        <a:solidFill>
                          <a:schemeClr val="tx1"/>
                        </a:solidFill>
                        <a:effectLst/>
                      </a:endParaRPr>
                    </a:p>
                    <a:p>
                      <a:pPr>
                        <a:spcAft>
                          <a:spcPts val="0"/>
                        </a:spcAft>
                      </a:pPr>
                      <a:r>
                        <a:rPr lang="es-MX" sz="1600" dirty="0" smtClean="0">
                          <a:solidFill>
                            <a:schemeClr val="tx1"/>
                          </a:solidFill>
                          <a:effectLst/>
                        </a:rPr>
                        <a:t>Plantea el concepto de “Campo”: como área de conocimiento y la vincula con el ámbito de la cultura. p,14. Por tanto  se acuña el nombre  de Educación artística y cultural como campo de conocimiento vinc</a:t>
                      </a:r>
                      <a:r>
                        <a:rPr lang="es-MX" sz="1800" dirty="0" smtClean="0">
                          <a:solidFill>
                            <a:schemeClr val="tx1"/>
                          </a:solidFill>
                          <a:effectLst/>
                        </a:rPr>
                        <a:t>ulante a </a:t>
                      </a:r>
                      <a:r>
                        <a:rPr lang="es-MX" sz="1600" dirty="0" smtClean="0">
                          <a:solidFill>
                            <a:schemeClr val="tx1"/>
                          </a:solidFill>
                          <a:effectLst/>
                        </a:rPr>
                        <a:t>la cultura.</a:t>
                      </a:r>
                      <a:endPar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r>
                        <a:rPr lang="es-MX" sz="1800" kern="1200" dirty="0" err="1" smtClean="0">
                          <a:solidFill>
                            <a:schemeClr val="dk1"/>
                          </a:solidFill>
                          <a:effectLst/>
                          <a:latin typeface="+mn-lt"/>
                          <a:ea typeface="+mn-ea"/>
                          <a:cs typeface="+mn-cs"/>
                        </a:rPr>
                        <a:t>Eisner</a:t>
                      </a:r>
                      <a:r>
                        <a:rPr lang="es-MX" sz="1800" kern="1200" dirty="0" smtClean="0">
                          <a:solidFill>
                            <a:schemeClr val="dk1"/>
                          </a:solidFill>
                          <a:effectLst/>
                          <a:latin typeface="+mn-lt"/>
                          <a:ea typeface="+mn-ea"/>
                          <a:cs typeface="+mn-cs"/>
                        </a:rPr>
                        <a:t>(1995).Universidad de Stanford</a:t>
                      </a:r>
                      <a:endParaRPr lang="en-US"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 </a:t>
                      </a:r>
                      <a:endParaRPr lang="en-US" sz="1800" kern="1200" dirty="0" smtClean="0">
                        <a:solidFill>
                          <a:schemeClr val="dk1"/>
                        </a:solidFill>
                        <a:effectLst/>
                        <a:latin typeface="+mn-lt"/>
                        <a:ea typeface="+mn-ea"/>
                        <a:cs typeface="+mn-cs"/>
                      </a:endParaRPr>
                    </a:p>
                    <a:p>
                      <a:r>
                        <a:rPr lang="es-MX" sz="1800" kern="1200" dirty="0" err="1" smtClean="0">
                          <a:solidFill>
                            <a:schemeClr val="dk1"/>
                          </a:solidFill>
                          <a:effectLst/>
                          <a:latin typeface="+mn-lt"/>
                          <a:ea typeface="+mn-ea"/>
                          <a:cs typeface="+mn-cs"/>
                        </a:rPr>
                        <a:t>Efland</a:t>
                      </a:r>
                      <a:r>
                        <a:rPr lang="es-MX" sz="1800" kern="1200" dirty="0" smtClean="0">
                          <a:solidFill>
                            <a:schemeClr val="dk1"/>
                          </a:solidFill>
                          <a:effectLst/>
                          <a:latin typeface="+mn-lt"/>
                          <a:ea typeface="+mn-ea"/>
                          <a:cs typeface="+mn-cs"/>
                        </a:rPr>
                        <a:t> (2002) Universidad de Ohio</a:t>
                      </a:r>
                      <a:endParaRPr lang="en-US"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 </a:t>
                      </a:r>
                      <a:endParaRPr lang="en-US" sz="1800" kern="1200" dirty="0" smtClean="0">
                        <a:solidFill>
                          <a:schemeClr val="dk1"/>
                        </a:solidFill>
                        <a:effectLst/>
                        <a:latin typeface="+mn-lt"/>
                        <a:ea typeface="+mn-ea"/>
                        <a:cs typeface="+mn-cs"/>
                      </a:endParaRPr>
                    </a:p>
                    <a:p>
                      <a:r>
                        <a:rPr lang="es-MX" sz="1800" kern="1200" dirty="0" err="1" smtClean="0">
                          <a:solidFill>
                            <a:schemeClr val="dk1"/>
                          </a:solidFill>
                          <a:effectLst/>
                          <a:latin typeface="+mn-lt"/>
                          <a:ea typeface="+mn-ea"/>
                          <a:cs typeface="+mn-cs"/>
                        </a:rPr>
                        <a:t>Hargreaves</a:t>
                      </a:r>
                      <a:r>
                        <a:rPr lang="es-MX" sz="1800" kern="1200" dirty="0" smtClean="0">
                          <a:solidFill>
                            <a:schemeClr val="dk1"/>
                          </a:solidFill>
                          <a:effectLst/>
                          <a:latin typeface="+mn-lt"/>
                          <a:ea typeface="+mn-ea"/>
                          <a:cs typeface="+mn-cs"/>
                        </a:rPr>
                        <a:t> (1991)</a:t>
                      </a:r>
                      <a:endParaRPr lang="en-US"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Universidad de Leicester</a:t>
                      </a:r>
                      <a:endParaRPr lang="en-US"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 </a:t>
                      </a:r>
                      <a:endParaRPr lang="en-US"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Errazuriz (2006)</a:t>
                      </a:r>
                      <a:endParaRPr lang="en-US"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Universidad </a:t>
                      </a:r>
                      <a:r>
                        <a:rPr lang="es-MX" sz="1800" kern="1200" dirty="0" err="1" smtClean="0">
                          <a:solidFill>
                            <a:schemeClr val="dk1"/>
                          </a:solidFill>
                          <a:effectLst/>
                          <a:latin typeface="+mn-lt"/>
                          <a:ea typeface="+mn-ea"/>
                          <a:cs typeface="+mn-cs"/>
                        </a:rPr>
                        <a:t>Catolica</a:t>
                      </a:r>
                      <a:r>
                        <a:rPr lang="es-MX" sz="1800" kern="1200" dirty="0" smtClean="0">
                          <a:solidFill>
                            <a:schemeClr val="dk1"/>
                          </a:solidFill>
                          <a:effectLst/>
                          <a:latin typeface="+mn-lt"/>
                          <a:ea typeface="+mn-ea"/>
                          <a:cs typeface="+mn-cs"/>
                        </a:rPr>
                        <a:t> de Chile</a:t>
                      </a:r>
                      <a:endParaRPr lang="en-US" sz="1800" kern="1200" dirty="0" smtClean="0">
                        <a:solidFill>
                          <a:schemeClr val="dk1"/>
                        </a:solidFill>
                        <a:effectLst/>
                        <a:latin typeface="+mn-lt"/>
                        <a:ea typeface="+mn-ea"/>
                        <a:cs typeface="+mn-cs"/>
                      </a:endParaRPr>
                    </a:p>
                    <a:p>
                      <a:pPr>
                        <a:lnSpc>
                          <a:spcPct val="107000"/>
                        </a:lnSpc>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spcAft>
                          <a:spcPts val="0"/>
                        </a:spcAft>
                      </a:pPr>
                      <a:r>
                        <a:rPr lang="es-MX" sz="1600" b="1" dirty="0" smtClean="0">
                          <a:solidFill>
                            <a:schemeClr val="tx1"/>
                          </a:solidFill>
                          <a:effectLst/>
                        </a:rPr>
                        <a:t>Define la evaluación en el contexto del decreto 1290 de 2009, con enfoque formativo en todos los niveles.</a:t>
                      </a:r>
                      <a:endParaRPr lang="en-US" sz="1600" b="1" dirty="0" smtClean="0">
                        <a:solidFill>
                          <a:schemeClr val="tx1"/>
                        </a:solidFill>
                        <a:effectLst/>
                      </a:endParaRPr>
                    </a:p>
                    <a:p>
                      <a:pPr>
                        <a:spcAft>
                          <a:spcPts val="0"/>
                        </a:spcAft>
                      </a:pPr>
                      <a:r>
                        <a:rPr lang="es-MX" sz="1600" b="1" dirty="0" smtClean="0">
                          <a:solidFill>
                            <a:schemeClr val="tx1"/>
                          </a:solidFill>
                          <a:effectLst/>
                        </a:rPr>
                        <a:t> </a:t>
                      </a:r>
                      <a:endParaRPr lang="en-US" sz="1600" b="1" dirty="0" smtClean="0">
                        <a:solidFill>
                          <a:schemeClr val="tx1"/>
                        </a:solidFill>
                        <a:effectLst/>
                      </a:endParaRPr>
                    </a:p>
                    <a:p>
                      <a:pPr>
                        <a:spcAft>
                          <a:spcPts val="0"/>
                        </a:spcAft>
                      </a:pPr>
                      <a:r>
                        <a:rPr lang="es-MX" sz="1600" b="1" dirty="0" smtClean="0">
                          <a:solidFill>
                            <a:schemeClr val="tx1"/>
                          </a:solidFill>
                          <a:effectLst/>
                        </a:rPr>
                        <a:t>Presenta las tres instancias susceptibles de valoración de Elliot Eisner (1995): La habilidad técnica, los aspectos estéticos expresivos y la imaginación creadora. p,74.</a:t>
                      </a:r>
                      <a:endParaRPr lang="en-US" sz="1600" b="1" dirty="0" smtClean="0">
                        <a:solidFill>
                          <a:schemeClr val="tx1"/>
                        </a:solidFill>
                        <a:effectLst/>
                      </a:endParaRPr>
                    </a:p>
                    <a:p>
                      <a:pPr>
                        <a:spcAft>
                          <a:spcPts val="0"/>
                        </a:spcAft>
                      </a:pPr>
                      <a:r>
                        <a:rPr lang="es-MX" sz="1600" b="1" dirty="0" smtClean="0">
                          <a:solidFill>
                            <a:schemeClr val="tx1"/>
                          </a:solidFill>
                          <a:effectLst/>
                        </a:rPr>
                        <a:t> </a:t>
                      </a:r>
                      <a:endParaRPr lang="en-US" sz="1600" b="1" dirty="0" smtClean="0">
                        <a:solidFill>
                          <a:schemeClr val="tx1"/>
                        </a:solidFill>
                        <a:effectLst/>
                      </a:endParaRPr>
                    </a:p>
                    <a:p>
                      <a:pPr>
                        <a:spcAft>
                          <a:spcPts val="0"/>
                        </a:spcAft>
                      </a:pPr>
                      <a:r>
                        <a:rPr lang="es-MX" sz="1600" b="1" dirty="0" smtClean="0">
                          <a:solidFill>
                            <a:schemeClr val="tx1"/>
                          </a:solidFill>
                          <a:effectLst/>
                        </a:rPr>
                        <a:t>Brinda relevancia a la evaluación diagnóstica, la evaluación sujeta a criterio personalizado, la coevaluación, la autoevaluación e indagación.</a:t>
                      </a:r>
                      <a:endParaRPr lang="en-US" sz="1600" b="1" dirty="0" smtClean="0">
                        <a:solidFill>
                          <a:schemeClr val="tx1"/>
                        </a:solidFill>
                        <a:effectLst/>
                      </a:endParaRPr>
                    </a:p>
                    <a:p>
                      <a:pPr>
                        <a:spcAft>
                          <a:spcPts val="0"/>
                        </a:spcAft>
                      </a:pPr>
                      <a:r>
                        <a:rPr lang="es-MX" sz="1600" b="1" dirty="0" smtClean="0">
                          <a:solidFill>
                            <a:schemeClr val="tx1"/>
                          </a:solidFill>
                          <a:effectLst/>
                        </a:rPr>
                        <a:t> </a:t>
                      </a:r>
                      <a:endParaRPr lang="en-US" sz="1600" b="1" dirty="0" smtClean="0">
                        <a:solidFill>
                          <a:schemeClr val="tx1"/>
                        </a:solidFill>
                        <a:effectLst/>
                      </a:endParaRPr>
                    </a:p>
                    <a:p>
                      <a:pPr>
                        <a:spcAft>
                          <a:spcPts val="0"/>
                        </a:spcAft>
                      </a:pPr>
                      <a:r>
                        <a:rPr lang="es-MX" sz="1600" b="1" dirty="0" smtClean="0">
                          <a:solidFill>
                            <a:schemeClr val="tx1"/>
                          </a:solidFill>
                          <a:effectLst/>
                        </a:rPr>
                        <a:t>Evaluación diseñada por niveles de desempeño para el alcance de las competencias por grupos de grados.</a:t>
                      </a:r>
                      <a:endParaRPr lang="en-US" sz="16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2867509722"/>
                  </a:ext>
                </a:extLst>
              </a:tr>
            </a:tbl>
          </a:graphicData>
        </a:graphic>
      </p:graphicFrame>
    </p:spTree>
    <p:extLst>
      <p:ext uri="{BB962C8B-B14F-4D97-AF65-F5344CB8AC3E}">
        <p14:creationId xmlns:p14="http://schemas.microsoft.com/office/powerpoint/2010/main" val="956286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lstStyle/>
          <a:p>
            <a:endParaRPr lang="en-US"/>
          </a:p>
        </p:txBody>
      </p:sp>
      <p:graphicFrame>
        <p:nvGraphicFramePr>
          <p:cNvPr id="4" name="Marcador de contenido 3"/>
          <p:cNvGraphicFramePr>
            <a:graphicFrameLocks/>
          </p:cNvGraphicFramePr>
          <p:nvPr>
            <p:extLst>
              <p:ext uri="{D42A27DB-BD31-4B8C-83A1-F6EECF244321}">
                <p14:modId xmlns:p14="http://schemas.microsoft.com/office/powerpoint/2010/main" val="2532689648"/>
              </p:ext>
            </p:extLst>
          </p:nvPr>
        </p:nvGraphicFramePr>
        <p:xfrm>
          <a:off x="0" y="0"/>
          <a:ext cx="13452475" cy="6962648"/>
        </p:xfrm>
        <a:graphic>
          <a:graphicData uri="http://schemas.openxmlformats.org/drawingml/2006/table">
            <a:tbl>
              <a:tblPr firstRow="1" firstCol="1" bandRow="1">
                <a:tableStyleId>{5C22544A-7EE6-4342-B048-85BDC9FD1C3A}</a:tableStyleId>
              </a:tblPr>
              <a:tblGrid>
                <a:gridCol w="2273300">
                  <a:extLst>
                    <a:ext uri="{9D8B030D-6E8A-4147-A177-3AD203B41FA5}">
                      <a16:colId xmlns:a16="http://schemas.microsoft.com/office/drawing/2014/main" val="834728273"/>
                    </a:ext>
                  </a:extLst>
                </a:gridCol>
                <a:gridCol w="4133232">
                  <a:extLst>
                    <a:ext uri="{9D8B030D-6E8A-4147-A177-3AD203B41FA5}">
                      <a16:colId xmlns:a16="http://schemas.microsoft.com/office/drawing/2014/main" val="816991145"/>
                    </a:ext>
                  </a:extLst>
                </a:gridCol>
                <a:gridCol w="1570161">
                  <a:extLst>
                    <a:ext uri="{9D8B030D-6E8A-4147-A177-3AD203B41FA5}">
                      <a16:colId xmlns:a16="http://schemas.microsoft.com/office/drawing/2014/main" val="3178080353"/>
                    </a:ext>
                  </a:extLst>
                </a:gridCol>
                <a:gridCol w="5475782">
                  <a:extLst>
                    <a:ext uri="{9D8B030D-6E8A-4147-A177-3AD203B41FA5}">
                      <a16:colId xmlns:a16="http://schemas.microsoft.com/office/drawing/2014/main" val="3847858175"/>
                    </a:ext>
                  </a:extLst>
                </a:gridCol>
              </a:tblGrid>
              <a:tr h="654780">
                <a:tc>
                  <a:txBody>
                    <a:bodyPr/>
                    <a:lstStyle/>
                    <a:p>
                      <a:pPr algn="ctr">
                        <a:lnSpc>
                          <a:spcPct val="115000"/>
                        </a:lnSpc>
                        <a:spcAft>
                          <a:spcPts val="0"/>
                        </a:spcAft>
                      </a:pPr>
                      <a:r>
                        <a:rPr lang="es-MX" sz="900" dirty="0">
                          <a:effectLst/>
                        </a:rPr>
                        <a:t> </a:t>
                      </a:r>
                      <a:r>
                        <a:rPr lang="es-MX" sz="2400" dirty="0">
                          <a:effectLst/>
                        </a:rPr>
                        <a:t>Documento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15000"/>
                        </a:lnSpc>
                        <a:spcAft>
                          <a:spcPts val="0"/>
                        </a:spcAft>
                      </a:pPr>
                      <a:r>
                        <a:rPr lang="es-MX" sz="2000" dirty="0">
                          <a:effectLst/>
                        </a:rPr>
                        <a:t>Fundamentos de la Educación Artística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15000"/>
                        </a:lnSpc>
                        <a:spcAft>
                          <a:spcPts val="0"/>
                        </a:spcAft>
                      </a:pPr>
                      <a:r>
                        <a:rPr lang="es-MX" sz="1600" dirty="0" smtClean="0">
                          <a:effectLst/>
                          <a:latin typeface="+mn-lt"/>
                          <a:ea typeface="Calibri" panose="020F0502020204030204" pitchFamily="34" charset="0"/>
                          <a:cs typeface="Times New Roman" panose="02020603050405020304" pitchFamily="18" charset="0"/>
                        </a:rPr>
                        <a:t>Referentes epistémicos</a:t>
                      </a:r>
                      <a:endParaRPr lang="en-US" sz="1600" dirty="0">
                        <a:effectLst/>
                        <a:latin typeface="+mn-lt"/>
                        <a:ea typeface="Calibri" panose="020F0502020204030204" pitchFamily="34" charset="0"/>
                        <a:cs typeface="Times New Roman" panose="02020603050405020304" pitchFamily="18" charset="0"/>
                      </a:endParaRPr>
                    </a:p>
                  </a:txBody>
                  <a:tcPr marL="62459" marR="62459" marT="0" marB="0"/>
                </a:tc>
                <a:tc>
                  <a:txBody>
                    <a:bodyPr/>
                    <a:lstStyle/>
                    <a:p>
                      <a:pPr>
                        <a:lnSpc>
                          <a:spcPct val="115000"/>
                        </a:lnSpc>
                        <a:spcAft>
                          <a:spcPts val="0"/>
                        </a:spcAft>
                      </a:pPr>
                      <a:r>
                        <a:rPr lang="es-MX" sz="2000" dirty="0">
                          <a:effectLst/>
                        </a:rPr>
                        <a:t>En la evaluación del estudiante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3176672608"/>
                  </a:ext>
                </a:extLst>
              </a:tr>
              <a:tr h="597843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MX" sz="2400" b="1" kern="1200" dirty="0" smtClean="0">
                          <a:solidFill>
                            <a:schemeClr val="lt1"/>
                          </a:solidFill>
                          <a:effectLst/>
                          <a:latin typeface="+mn-lt"/>
                          <a:ea typeface="+mn-ea"/>
                          <a:cs typeface="+mn-cs"/>
                        </a:rPr>
                        <a:t>Orientaciones curriculares para la educación artística y cultural en educación básica y media. (Ministerio de Educación Nacional 2022)</a:t>
                      </a:r>
                      <a:endParaRPr lang="en-US" sz="2400" dirty="0" smtClean="0"/>
                    </a:p>
                    <a:p>
                      <a:pPr>
                        <a:lnSpc>
                          <a:spcPct val="107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r>
                        <a:rPr lang="es-MX" sz="1400" kern="1200" dirty="0" smtClean="0">
                          <a:solidFill>
                            <a:schemeClr val="dk1"/>
                          </a:solidFill>
                          <a:effectLst/>
                          <a:latin typeface="+mn-lt"/>
                          <a:ea typeface="+mn-ea"/>
                          <a:cs typeface="+mn-cs"/>
                        </a:rPr>
                        <a:t>Fundamenta la educación artística como un proyecto humanizador. Define el concepto de cultura y sus implicaciones en el contexto pedagógico propio de la disciplina.</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-Direcciona la educación artística como campo de conocimiento “que se ocupa del desarrollo del pensamiento artístico situado de niñas, niños, adolescentes y jóvenes” p,23</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-Presenta los modelos de enseñanza en la educación artística e identifica el deber ser del docente y su rol en el área.</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-Establece articulaciones con diversos contextos y las dinámicas que ejercen los agentes que conforman el campo entorno al rol del estudiante.</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-Por primera vez brinda relevancia a la Educación artística en el contexto rural para la construcción de paz, y a temas de inclusión y equidad.</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Estructura las competencias específicas: Sensibilidad perceptiva, producción creación y comprensión critico cultural.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r>
                        <a:rPr lang="es-MX" sz="1400" kern="1200" dirty="0" err="1" smtClean="0">
                          <a:solidFill>
                            <a:schemeClr val="dk1"/>
                          </a:solidFill>
                          <a:effectLst/>
                          <a:latin typeface="+mn-lt"/>
                          <a:ea typeface="+mn-ea"/>
                          <a:cs typeface="+mn-cs"/>
                        </a:rPr>
                        <a:t>Hargreaves</a:t>
                      </a:r>
                      <a:r>
                        <a:rPr lang="es-MX" sz="1400" kern="1200" dirty="0" smtClean="0">
                          <a:solidFill>
                            <a:schemeClr val="dk1"/>
                          </a:solidFill>
                          <a:effectLst/>
                          <a:latin typeface="+mn-lt"/>
                          <a:ea typeface="+mn-ea"/>
                          <a:cs typeface="+mn-cs"/>
                        </a:rPr>
                        <a:t> (2002)</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Universidad de Leicester</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 </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 </a:t>
                      </a:r>
                      <a:endParaRPr lang="en-US" sz="1400" kern="1200" dirty="0" smtClean="0">
                        <a:solidFill>
                          <a:schemeClr val="dk1"/>
                        </a:solidFill>
                        <a:effectLst/>
                        <a:latin typeface="+mn-lt"/>
                        <a:ea typeface="+mn-ea"/>
                        <a:cs typeface="+mn-cs"/>
                      </a:endParaRPr>
                    </a:p>
                    <a:p>
                      <a:r>
                        <a:rPr lang="es-MX" sz="1400" kern="1200" dirty="0" err="1" smtClean="0">
                          <a:solidFill>
                            <a:schemeClr val="dk1"/>
                          </a:solidFill>
                          <a:effectLst/>
                          <a:latin typeface="+mn-lt"/>
                          <a:ea typeface="+mn-ea"/>
                          <a:cs typeface="+mn-cs"/>
                        </a:rPr>
                        <a:t>Efland</a:t>
                      </a:r>
                      <a:r>
                        <a:rPr lang="es-MX" sz="1400" kern="1200" dirty="0" smtClean="0">
                          <a:solidFill>
                            <a:schemeClr val="dk1"/>
                          </a:solidFill>
                          <a:effectLst/>
                          <a:latin typeface="+mn-lt"/>
                          <a:ea typeface="+mn-ea"/>
                          <a:cs typeface="+mn-cs"/>
                        </a:rPr>
                        <a:t> (2002)</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Universidad de Ohio</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 </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Errazuriz (2006)</a:t>
                      </a:r>
                      <a:endParaRPr lang="en-US" sz="1400" kern="1200" dirty="0" smtClean="0">
                        <a:solidFill>
                          <a:schemeClr val="dk1"/>
                        </a:solidFill>
                        <a:effectLst/>
                        <a:latin typeface="+mn-lt"/>
                        <a:ea typeface="+mn-ea"/>
                        <a:cs typeface="+mn-cs"/>
                      </a:endParaRPr>
                    </a:p>
                    <a:p>
                      <a:r>
                        <a:rPr lang="es-MX" sz="1400" kern="1200" dirty="0" smtClean="0">
                          <a:solidFill>
                            <a:schemeClr val="dk1"/>
                          </a:solidFill>
                          <a:effectLst/>
                          <a:latin typeface="+mn-lt"/>
                          <a:ea typeface="+mn-ea"/>
                          <a:cs typeface="+mn-cs"/>
                        </a:rPr>
                        <a:t>Universidad </a:t>
                      </a:r>
                      <a:r>
                        <a:rPr lang="es-MX" sz="1400" kern="1200" dirty="0" err="1" smtClean="0">
                          <a:solidFill>
                            <a:schemeClr val="dk1"/>
                          </a:solidFill>
                          <a:effectLst/>
                          <a:latin typeface="+mn-lt"/>
                          <a:ea typeface="+mn-ea"/>
                          <a:cs typeface="+mn-cs"/>
                        </a:rPr>
                        <a:t>Catolica</a:t>
                      </a:r>
                      <a:r>
                        <a:rPr lang="es-MX" sz="1400" kern="1200" dirty="0" smtClean="0">
                          <a:solidFill>
                            <a:schemeClr val="dk1"/>
                          </a:solidFill>
                          <a:effectLst/>
                          <a:latin typeface="+mn-lt"/>
                          <a:ea typeface="+mn-ea"/>
                          <a:cs typeface="+mn-cs"/>
                        </a:rPr>
                        <a:t> de Chile</a:t>
                      </a:r>
                      <a:endParaRPr lang="en-US" sz="1400" kern="1200" dirty="0" smtClean="0">
                        <a:solidFill>
                          <a:schemeClr val="dk1"/>
                        </a:solidFill>
                        <a:effectLst/>
                        <a:latin typeface="+mn-lt"/>
                        <a:ea typeface="+mn-ea"/>
                        <a:cs typeface="+mn-cs"/>
                      </a:endParaRP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r>
                        <a:rPr lang="es-MX" sz="1600" b="1" kern="1200" dirty="0" smtClean="0">
                          <a:solidFill>
                            <a:schemeClr val="dk1"/>
                          </a:solidFill>
                          <a:effectLst/>
                          <a:latin typeface="+mn-lt"/>
                          <a:ea typeface="+mn-ea"/>
                          <a:cs typeface="+mn-cs"/>
                        </a:rPr>
                        <a:t>-Brinda un carácter reflexivo de la evaluación en los procesos del desarrollo de las competencias: Sensibilidad perceptiva, producción creación y comprensión crítico cultural.</a:t>
                      </a:r>
                      <a:endParaRPr lang="en-US" sz="1600" b="1" kern="1200" dirty="0" smtClean="0">
                        <a:solidFill>
                          <a:schemeClr val="dk1"/>
                        </a:solidFill>
                        <a:effectLst/>
                        <a:latin typeface="+mn-lt"/>
                        <a:ea typeface="+mn-ea"/>
                        <a:cs typeface="+mn-cs"/>
                      </a:endParaRPr>
                    </a:p>
                    <a:p>
                      <a:r>
                        <a:rPr lang="es-MX" sz="1600" b="1" kern="1200" dirty="0" smtClean="0">
                          <a:solidFill>
                            <a:schemeClr val="dk1"/>
                          </a:solidFill>
                          <a:effectLst/>
                          <a:latin typeface="+mn-lt"/>
                          <a:ea typeface="+mn-ea"/>
                          <a:cs typeface="+mn-cs"/>
                        </a:rPr>
                        <a:t>-El documento relaciona la evaluación formativa para la evaluación de los aprendizajes de los estudiantes como estrategia para aumentar el rendimiento escolar: </a:t>
                      </a:r>
                      <a:endParaRPr lang="en-US" sz="1600" b="1" kern="1200" dirty="0" smtClean="0">
                        <a:solidFill>
                          <a:schemeClr val="dk1"/>
                        </a:solidFill>
                        <a:effectLst/>
                        <a:latin typeface="+mn-lt"/>
                        <a:ea typeface="+mn-ea"/>
                        <a:cs typeface="+mn-cs"/>
                      </a:endParaRPr>
                    </a:p>
                    <a:p>
                      <a:r>
                        <a:rPr lang="es-MX" sz="1600" b="1" kern="1200" dirty="0" smtClean="0">
                          <a:solidFill>
                            <a:schemeClr val="dk1"/>
                          </a:solidFill>
                          <a:effectLst/>
                          <a:latin typeface="+mn-lt"/>
                          <a:ea typeface="+mn-ea"/>
                          <a:cs typeface="+mn-cs"/>
                        </a:rPr>
                        <a:t>-El docente privilegia la valoración de los objetivos expresivos por sobre los objetivos procedimentales.</a:t>
                      </a:r>
                      <a:endParaRPr lang="en-US" sz="1600" b="1" kern="1200" dirty="0" smtClean="0">
                        <a:solidFill>
                          <a:schemeClr val="dk1"/>
                        </a:solidFill>
                        <a:effectLst/>
                        <a:latin typeface="+mn-lt"/>
                        <a:ea typeface="+mn-ea"/>
                        <a:cs typeface="+mn-cs"/>
                      </a:endParaRPr>
                    </a:p>
                    <a:p>
                      <a:r>
                        <a:rPr lang="es-MX" sz="1600" b="1" kern="1200" dirty="0" smtClean="0">
                          <a:solidFill>
                            <a:schemeClr val="dk1"/>
                          </a:solidFill>
                          <a:effectLst/>
                          <a:latin typeface="+mn-lt"/>
                          <a:ea typeface="+mn-ea"/>
                          <a:cs typeface="+mn-cs"/>
                        </a:rPr>
                        <a:t>-La evaluación es tomada como un proceso integral y dialógico.</a:t>
                      </a:r>
                      <a:endParaRPr lang="en-US" sz="1600" b="1" kern="1200" dirty="0" smtClean="0">
                        <a:solidFill>
                          <a:schemeClr val="dk1"/>
                        </a:solidFill>
                        <a:effectLst/>
                        <a:latin typeface="+mn-lt"/>
                        <a:ea typeface="+mn-ea"/>
                        <a:cs typeface="+mn-cs"/>
                      </a:endParaRPr>
                    </a:p>
                    <a:p>
                      <a:r>
                        <a:rPr lang="es-MX" sz="1600" b="1" kern="1200" dirty="0" smtClean="0">
                          <a:solidFill>
                            <a:schemeClr val="dk1"/>
                          </a:solidFill>
                          <a:effectLst/>
                          <a:latin typeface="+mn-lt"/>
                          <a:ea typeface="+mn-ea"/>
                          <a:cs typeface="+mn-cs"/>
                        </a:rPr>
                        <a:t>Coherencia entre la evaluación y las competencias específicas evidenciadas en el alcance de los desempeños.</a:t>
                      </a:r>
                      <a:endParaRPr lang="en-US" sz="1600" b="1" kern="1200" dirty="0" smtClean="0">
                        <a:solidFill>
                          <a:schemeClr val="dk1"/>
                        </a:solidFill>
                        <a:effectLst/>
                        <a:latin typeface="+mn-lt"/>
                        <a:ea typeface="+mn-ea"/>
                        <a:cs typeface="+mn-cs"/>
                      </a:endParaRPr>
                    </a:p>
                    <a:p>
                      <a:r>
                        <a:rPr lang="es-MX" sz="1600" b="1" kern="1200" dirty="0" smtClean="0">
                          <a:solidFill>
                            <a:schemeClr val="dk1"/>
                          </a:solidFill>
                          <a:effectLst/>
                          <a:latin typeface="+mn-lt"/>
                          <a:ea typeface="+mn-ea"/>
                          <a:cs typeface="+mn-cs"/>
                        </a:rPr>
                        <a:t>-Propuesta metodológica de evaluación: </a:t>
                      </a:r>
                      <a:endParaRPr lang="en-US" sz="1600" b="1" kern="1200" dirty="0" smtClean="0">
                        <a:solidFill>
                          <a:schemeClr val="dk1"/>
                        </a:solidFill>
                        <a:effectLst/>
                        <a:latin typeface="+mn-lt"/>
                        <a:ea typeface="+mn-ea"/>
                        <a:cs typeface="+mn-cs"/>
                      </a:endParaRPr>
                    </a:p>
                    <a:p>
                      <a:r>
                        <a:rPr lang="es-MX" sz="1600" b="1" kern="1200" dirty="0" smtClean="0">
                          <a:solidFill>
                            <a:schemeClr val="dk1"/>
                          </a:solidFill>
                          <a:effectLst/>
                          <a:latin typeface="+mn-lt"/>
                          <a:ea typeface="+mn-ea"/>
                          <a:cs typeface="+mn-cs"/>
                        </a:rPr>
                        <a:t>Evaluación diagnostica, Evaluación sujeta a un criterio personalizado, coevaluación, autoevaluación e indagación.</a:t>
                      </a:r>
                      <a:endParaRPr lang="en-US" sz="1600" b="1" kern="1200" dirty="0" smtClean="0">
                        <a:solidFill>
                          <a:schemeClr val="dk1"/>
                        </a:solidFill>
                        <a:effectLst/>
                        <a:latin typeface="+mn-lt"/>
                        <a:ea typeface="+mn-ea"/>
                        <a:cs typeface="+mn-cs"/>
                      </a:endParaRPr>
                    </a:p>
                    <a:p>
                      <a:r>
                        <a:rPr lang="es-MX" sz="1600" b="1" kern="1200" dirty="0" smtClean="0">
                          <a:solidFill>
                            <a:schemeClr val="dk1"/>
                          </a:solidFill>
                          <a:effectLst/>
                          <a:latin typeface="+mn-lt"/>
                          <a:ea typeface="+mn-ea"/>
                          <a:cs typeface="+mn-cs"/>
                        </a:rPr>
                        <a:t>-Propone: juegos de roles, uso de portafolio, modelo RAP (Reflexión –</a:t>
                      </a:r>
                      <a:r>
                        <a:rPr lang="es-MX" sz="1600" b="1" kern="1200" dirty="0" smtClean="0">
                          <a:solidFill>
                            <a:schemeClr val="dk1"/>
                          </a:solidFill>
                          <a:effectLst/>
                          <a:latin typeface="+mn-lt"/>
                          <a:ea typeface="+mn-ea"/>
                          <a:cs typeface="+mn-cs"/>
                        </a:rPr>
                        <a:t>acción-</a:t>
                      </a:r>
                      <a:r>
                        <a:rPr lang="es-MX" sz="1600" b="1" kern="1200" baseline="0" dirty="0" smtClean="0">
                          <a:solidFill>
                            <a:schemeClr val="dk1"/>
                          </a:solidFill>
                          <a:effectLst/>
                          <a:latin typeface="+mn-lt"/>
                          <a:ea typeface="+mn-ea"/>
                          <a:cs typeface="+mn-cs"/>
                        </a:rPr>
                        <a:t> participativa)</a:t>
                      </a:r>
                      <a:r>
                        <a:rPr lang="es-MX" sz="1200" b="1" kern="1200" dirty="0" smtClean="0">
                          <a:solidFill>
                            <a:schemeClr val="dk1"/>
                          </a:solidFill>
                          <a:effectLst/>
                          <a:latin typeface="+mn-lt"/>
                          <a:ea typeface="+mn-ea"/>
                          <a:cs typeface="+mn-cs"/>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2867509722"/>
                  </a:ext>
                </a:extLst>
              </a:tr>
            </a:tbl>
          </a:graphicData>
        </a:graphic>
      </p:graphicFrame>
    </p:spTree>
    <p:extLst>
      <p:ext uri="{BB962C8B-B14F-4D97-AF65-F5344CB8AC3E}">
        <p14:creationId xmlns:p14="http://schemas.microsoft.com/office/powerpoint/2010/main" val="587063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a:t>
            </a:r>
            <a:r>
              <a:rPr lang="es-MX" b="1" dirty="0" smtClean="0"/>
              <a:t>CONCLUSIONES</a:t>
            </a:r>
            <a:endParaRPr lang="en-US" b="1" dirty="0"/>
          </a:p>
        </p:txBody>
      </p:sp>
      <p:sp>
        <p:nvSpPr>
          <p:cNvPr id="3" name="Marcador de contenido 2"/>
          <p:cNvSpPr>
            <a:spLocks noGrp="1"/>
          </p:cNvSpPr>
          <p:nvPr>
            <p:ph idx="1"/>
          </p:nvPr>
        </p:nvSpPr>
        <p:spPr/>
        <p:txBody>
          <a:bodyPr>
            <a:normAutofit fontScale="85000" lnSpcReduction="20000"/>
          </a:bodyPr>
          <a:lstStyle/>
          <a:p>
            <a:pPr marL="285750" indent="-285750"/>
            <a:r>
              <a:rPr lang="es-ES" dirty="0"/>
              <a:t>El deber ser sobre los saberes y la evaluación en el área desde los documentos curriculares oficiales contrasta con los desafíos presentados en las realidades que viven las instituciones educativas, la sociedad en general y el mundo globalizado en que se encuentra la escuela.</a:t>
            </a:r>
          </a:p>
          <a:p>
            <a:endParaRPr lang="es-ES" dirty="0"/>
          </a:p>
          <a:p>
            <a:pPr marL="285750" indent="-285750"/>
            <a:r>
              <a:rPr lang="es-ES" dirty="0"/>
              <a:t>La educación artística y las humanidades en general son áreas de conocimiento que han sido jerarquizadas dentro del currículo escolar, con poca financiación para su desarrollo y objetivadas.</a:t>
            </a:r>
          </a:p>
          <a:p>
            <a:pPr marL="285750" indent="-285750"/>
            <a:endParaRPr lang="es-ES" dirty="0"/>
          </a:p>
          <a:p>
            <a:pPr marL="285750" indent="-285750"/>
            <a:r>
              <a:rPr lang="es-ES" dirty="0"/>
              <a:t>El mundo neoliberal supedita sus saberes y conocimientos humanísticos al mundo exclusivo de lo decorativo  y del entretenimiento.</a:t>
            </a:r>
          </a:p>
          <a:p>
            <a:pPr marL="285750" indent="-285750"/>
            <a:endParaRPr lang="en-US" dirty="0"/>
          </a:p>
          <a:p>
            <a:endParaRPr lang="en-US" dirty="0"/>
          </a:p>
        </p:txBody>
      </p:sp>
    </p:spTree>
    <p:extLst>
      <p:ext uri="{BB962C8B-B14F-4D97-AF65-F5344CB8AC3E}">
        <p14:creationId xmlns:p14="http://schemas.microsoft.com/office/powerpoint/2010/main" val="3948327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REFERENTES</a:t>
            </a:r>
            <a:endParaRPr lang="en-US" b="1" dirty="0"/>
          </a:p>
        </p:txBody>
      </p:sp>
      <p:sp>
        <p:nvSpPr>
          <p:cNvPr id="3" name="Marcador de contenido 2"/>
          <p:cNvSpPr>
            <a:spLocks noGrp="1"/>
          </p:cNvSpPr>
          <p:nvPr>
            <p:ph idx="1"/>
          </p:nvPr>
        </p:nvSpPr>
        <p:spPr/>
        <p:txBody>
          <a:bodyPr>
            <a:normAutofit fontScale="70000" lnSpcReduction="20000"/>
          </a:bodyPr>
          <a:lstStyle/>
          <a:p>
            <a:r>
              <a:rPr lang="es-MX" dirty="0"/>
              <a:t>García – Carrillo L. S. (2021) Procesos curriculares y evaluativos en la Educación Física escolar. </a:t>
            </a:r>
            <a:r>
              <a:rPr lang="es-MX" dirty="0" err="1"/>
              <a:t>Kinesis</a:t>
            </a:r>
            <a:r>
              <a:rPr lang="es-MX" dirty="0"/>
              <a:t>. </a:t>
            </a:r>
            <a:endParaRPr lang="en-US" dirty="0"/>
          </a:p>
          <a:p>
            <a:r>
              <a:rPr lang="es-MX" dirty="0" err="1"/>
              <a:t>Huerta.R</a:t>
            </a:r>
            <a:r>
              <a:rPr lang="es-MX" dirty="0"/>
              <a:t>, (2017). Educación artística. Revista de investigación 8. ISSN: 1695-8403.e-ISSN:2254-7592. P,243.</a:t>
            </a:r>
            <a:endParaRPr lang="en-US" dirty="0"/>
          </a:p>
          <a:p>
            <a:r>
              <a:rPr lang="es-ES" dirty="0" err="1"/>
              <a:t>Nussbaum</a:t>
            </a:r>
            <a:r>
              <a:rPr lang="es-ES" dirty="0"/>
              <a:t>. M. (2010). Sin fines de lucro, por qué la democracia necesita de las humanidades. </a:t>
            </a:r>
            <a:r>
              <a:rPr lang="es-ES" dirty="0" err="1"/>
              <a:t>Katz</a:t>
            </a:r>
            <a:r>
              <a:rPr lang="es-ES" dirty="0"/>
              <a:t> editores. Madrid.p,46.</a:t>
            </a:r>
            <a:endParaRPr lang="en-US" dirty="0"/>
          </a:p>
          <a:p>
            <a:r>
              <a:rPr lang="es-ES" dirty="0"/>
              <a:t>Ministerio de Educación Nacional Colombia. (2000). Educación Artística, serie lineamientos curriculares. Editorial Magisterio.</a:t>
            </a:r>
            <a:endParaRPr lang="en-US" dirty="0"/>
          </a:p>
          <a:p>
            <a:r>
              <a:rPr lang="es-ES" dirty="0"/>
              <a:t>Ministerio de Educación Nacional Colombia. (2010). Orientaciones pedagógicas para la Educación Artística. Documento N° 16. Bogotá. </a:t>
            </a:r>
            <a:endParaRPr lang="en-US" dirty="0"/>
          </a:p>
          <a:p>
            <a:r>
              <a:rPr lang="es-MX" dirty="0"/>
              <a:t>Ministerio de Educación Nacional Colombia. (2022). Orientaciones curriculares para la educación artística y cultural en educación básica. Bogotá.</a:t>
            </a:r>
            <a:endParaRPr lang="en-US" dirty="0"/>
          </a:p>
          <a:p>
            <a:r>
              <a:rPr lang="es-MX" dirty="0"/>
              <a:t> </a:t>
            </a:r>
            <a:r>
              <a:rPr lang="es-MX" dirty="0" err="1"/>
              <a:t>Terigi,F</a:t>
            </a:r>
            <a:r>
              <a:rPr lang="es-MX" dirty="0"/>
              <a:t>. (1998) Artes y escuela, Aspectos curriculares y didácticos de la Educación Artística. Editorial Paidós. Buenos Aires</a:t>
            </a:r>
            <a:endParaRPr lang="en-US" dirty="0"/>
          </a:p>
          <a:p>
            <a:endParaRPr lang="en-US" dirty="0"/>
          </a:p>
        </p:txBody>
      </p:sp>
    </p:spTree>
    <p:extLst>
      <p:ext uri="{BB962C8B-B14F-4D97-AF65-F5344CB8AC3E}">
        <p14:creationId xmlns:p14="http://schemas.microsoft.com/office/powerpoint/2010/main" val="1817443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MUCHAS GRACIAS</a:t>
            </a:r>
            <a:endParaRPr lang="en-US" b="1" dirty="0"/>
          </a:p>
        </p:txBody>
      </p:sp>
      <p:sp>
        <p:nvSpPr>
          <p:cNvPr id="3" name="Marcador de contenido 2"/>
          <p:cNvSpPr>
            <a:spLocks noGrp="1"/>
          </p:cNvSpPr>
          <p:nvPr>
            <p:ph idx="1"/>
          </p:nvPr>
        </p:nvSpPr>
        <p:spPr>
          <a:xfrm>
            <a:off x="924858" y="1825625"/>
            <a:ext cx="11602760" cy="5270914"/>
          </a:xfrm>
        </p:spPr>
        <p:txBody>
          <a:bodyPr>
            <a:normAutofit/>
          </a:bodyPr>
          <a:lstStyle/>
          <a:p>
            <a:pPr marL="0" indent="0" algn="ctr">
              <a:buNone/>
            </a:pPr>
            <a:r>
              <a:rPr lang="es-CO" dirty="0"/>
              <a:t>María Isabel Trujillo Peralta</a:t>
            </a:r>
          </a:p>
          <a:p>
            <a:pPr marL="0" indent="0" algn="ctr">
              <a:buNone/>
            </a:pPr>
            <a:r>
              <a:rPr lang="es-CO" dirty="0"/>
              <a:t>mitrujillop@ut.edu.co</a:t>
            </a:r>
          </a:p>
          <a:p>
            <a:endParaRPr lang="en-US" dirty="0"/>
          </a:p>
        </p:txBody>
      </p:sp>
      <p:pic>
        <p:nvPicPr>
          <p:cNvPr id="4" name="Imagen 3"/>
          <p:cNvPicPr>
            <a:picLocks noChangeAspect="1"/>
          </p:cNvPicPr>
          <p:nvPr/>
        </p:nvPicPr>
        <p:blipFill>
          <a:blip r:embed="rId2"/>
          <a:stretch>
            <a:fillRect/>
          </a:stretch>
        </p:blipFill>
        <p:spPr>
          <a:xfrm>
            <a:off x="4601816" y="2863704"/>
            <a:ext cx="3826567" cy="3787696"/>
          </a:xfrm>
          <a:prstGeom prst="rect">
            <a:avLst/>
          </a:prstGeom>
        </p:spPr>
      </p:pic>
    </p:spTree>
    <p:extLst>
      <p:ext uri="{BB962C8B-B14F-4D97-AF65-F5344CB8AC3E}">
        <p14:creationId xmlns:p14="http://schemas.microsoft.com/office/powerpoint/2010/main" val="327136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4C2C662-8D3B-7694-AEE6-CA06861CAAF5}"/>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E6BB0A6D-1262-40F4-7F77-DAAFAD92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4A3F34C-5D02-9B1C-53F2-E3E5155DD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B48A937A-B226-7307-430E-1BA638587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0AB1E3A7-DF08-206E-71C3-4A8DE2C38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5ADDCAE-1F9B-09FA-0FA3-275F2866CD2A}"/>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2DC18C4-0667-B141-DB6E-A6535C73332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941321C1-AEB0-639C-DC06-F196036D5F7D}"/>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ADEE048-E3C4-75A6-51F5-FE70983EBB5F}"/>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6B8A79A-DE73-F905-39EA-7108CBBF70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62FC6C4-B492-2986-6D59-CAB6C7EB1506}"/>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DC2A94B-A393-AB47-28F6-651A1839FAE1}"/>
              </a:ext>
            </a:extLst>
          </p:cNvPr>
          <p:cNvPicPr>
            <a:picLocks noChangeAspect="1"/>
          </p:cNvPicPr>
          <p:nvPr/>
        </p:nvPicPr>
        <p:blipFill>
          <a:blip r:embed="rId12"/>
          <a:stretch>
            <a:fillRect/>
          </a:stretch>
        </p:blipFill>
        <p:spPr>
          <a:xfrm>
            <a:off x="1606085" y="226224"/>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2E8DFACC-F345-8915-60E5-F3CD222E9FF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CC62A1A-C8BC-0ACA-E775-C4C58A08EBE4}"/>
              </a:ext>
            </a:extLst>
          </p:cNvPr>
          <p:cNvSpPr>
            <a:spLocks noGrp="1"/>
          </p:cNvSpPr>
          <p:nvPr>
            <p:ph type="title"/>
          </p:nvPr>
        </p:nvSpPr>
        <p:spPr>
          <a:xfrm>
            <a:off x="3137089" y="946224"/>
            <a:ext cx="9390529" cy="1325563"/>
          </a:xfrm>
        </p:spPr>
        <p:txBody>
          <a:bodyPr>
            <a:normAutofit fontScale="90000"/>
          </a:bodyPr>
          <a:lstStyle/>
          <a:p>
            <a:r>
              <a:rPr lang="es-MX" b="1" dirty="0"/>
              <a:t>Comprensión de la evaluación del estudiante en el Área de Educación Artística y cultural</a:t>
            </a:r>
            <a:r>
              <a:rPr lang="en-US" dirty="0"/>
              <a:t/>
            </a:r>
            <a:br>
              <a:rPr lang="en-US" dirty="0"/>
            </a:br>
            <a:endParaRPr lang="es-CO" dirty="0"/>
          </a:p>
        </p:txBody>
      </p:sp>
      <p:sp>
        <p:nvSpPr>
          <p:cNvPr id="4" name="Marcador de contenido 3">
            <a:extLst>
              <a:ext uri="{FF2B5EF4-FFF2-40B4-BE49-F238E27FC236}">
                <a16:creationId xmlns:a16="http://schemas.microsoft.com/office/drawing/2014/main" id="{4B20BE5C-83CE-D5F5-14FA-5A93ADB79655}"/>
              </a:ext>
            </a:extLst>
          </p:cNvPr>
          <p:cNvSpPr>
            <a:spLocks noGrp="1"/>
          </p:cNvSpPr>
          <p:nvPr>
            <p:ph idx="1"/>
          </p:nvPr>
        </p:nvSpPr>
        <p:spPr/>
        <p:txBody>
          <a:bodyPr>
            <a:normAutofit fontScale="92500" lnSpcReduction="10000"/>
          </a:bodyPr>
          <a:lstStyle/>
          <a:p>
            <a:endParaRPr lang="es-CO" dirty="0"/>
          </a:p>
          <a:p>
            <a:endParaRPr lang="es-CO" dirty="0"/>
          </a:p>
          <a:p>
            <a:pPr marL="0" indent="0" algn="ctr">
              <a:buNone/>
            </a:pPr>
            <a:r>
              <a:rPr lang="es-MX" b="1" dirty="0"/>
              <a:t>María Isabel Trujillo Peralta</a:t>
            </a:r>
            <a:endParaRPr lang="en-US" b="1" dirty="0"/>
          </a:p>
          <a:p>
            <a:pPr marL="0" indent="0" algn="ctr">
              <a:buNone/>
            </a:pPr>
            <a:r>
              <a:rPr lang="es-MX" dirty="0"/>
              <a:t>Magister en Educación, Universidad del Tolima </a:t>
            </a:r>
            <a:endParaRPr lang="en-US" dirty="0"/>
          </a:p>
          <a:p>
            <a:pPr marL="0" indent="0" algn="ctr">
              <a:buNone/>
            </a:pPr>
            <a:r>
              <a:rPr lang="es-MX" dirty="0"/>
              <a:t>Estudiante: Doctorado en Ciencias de la Educación. UT- </a:t>
            </a:r>
            <a:r>
              <a:rPr lang="es-MX" dirty="0" err="1"/>
              <a:t>Rudecolombia</a:t>
            </a:r>
            <a:r>
              <a:rPr lang="es-MX" dirty="0"/>
              <a:t> </a:t>
            </a:r>
            <a:endParaRPr lang="es-MX" dirty="0" smtClean="0"/>
          </a:p>
          <a:p>
            <a:pPr marL="0" indent="0" algn="ctr">
              <a:buNone/>
            </a:pPr>
            <a:r>
              <a:rPr lang="es-MX" dirty="0" smtClean="0"/>
              <a:t>Correo: mitrujillop@ut.edu.co </a:t>
            </a:r>
          </a:p>
          <a:p>
            <a:pPr marL="0" indent="0" algn="ctr">
              <a:buNone/>
            </a:pPr>
            <a:endParaRPr lang="en-US" dirty="0"/>
          </a:p>
          <a:p>
            <a:pPr marL="0" indent="0">
              <a:buNone/>
            </a:pPr>
            <a:r>
              <a:rPr lang="es-MX" dirty="0"/>
              <a:t> </a:t>
            </a:r>
            <a:r>
              <a:rPr lang="es-MX" dirty="0" smtClean="0"/>
              <a:t>Mesa </a:t>
            </a:r>
            <a:r>
              <a:rPr lang="es-MX" dirty="0"/>
              <a:t>de trabajo: Currículo, pedagogía y </a:t>
            </a:r>
            <a:r>
              <a:rPr lang="es-MX" dirty="0" smtClean="0"/>
              <a:t>didáctica.</a:t>
            </a:r>
          </a:p>
          <a:p>
            <a:pPr marL="0" indent="0">
              <a:buNone/>
            </a:pPr>
            <a:r>
              <a:rPr lang="es-CO" dirty="0" smtClean="0"/>
              <a:t>                              </a:t>
            </a:r>
            <a:endParaRPr lang="es-CO" dirty="0"/>
          </a:p>
        </p:txBody>
      </p:sp>
    </p:spTree>
    <p:extLst>
      <p:ext uri="{BB962C8B-B14F-4D97-AF65-F5344CB8AC3E}">
        <p14:creationId xmlns:p14="http://schemas.microsoft.com/office/powerpoint/2010/main" val="406022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4C2C662-8D3B-7694-AEE6-CA06861CAAF5}"/>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E6BB0A6D-1262-40F4-7F77-DAAFAD92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4A3F34C-5D02-9B1C-53F2-E3E5155DD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B48A937A-B226-7307-430E-1BA638587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0AB1E3A7-DF08-206E-71C3-4A8DE2C38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5ADDCAE-1F9B-09FA-0FA3-275F2866CD2A}"/>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2DC18C4-0667-B141-DB6E-A6535C73332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941321C1-AEB0-639C-DC06-F196036D5F7D}"/>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ADEE048-E3C4-75A6-51F5-FE70983EBB5F}"/>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6B8A79A-DE73-F905-39EA-7108CBBF70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62FC6C4-B492-2986-6D59-CAB6C7EB1506}"/>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DC2A94B-A393-AB47-28F6-651A1839FAE1}"/>
              </a:ext>
            </a:extLst>
          </p:cNvPr>
          <p:cNvPicPr>
            <a:picLocks noChangeAspect="1"/>
          </p:cNvPicPr>
          <p:nvPr/>
        </p:nvPicPr>
        <p:blipFill>
          <a:blip r:embed="rId12"/>
          <a:stretch>
            <a:fillRect/>
          </a:stretch>
        </p:blipFill>
        <p:spPr>
          <a:xfrm>
            <a:off x="1606085" y="226224"/>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2E8DFACC-F345-8915-60E5-F3CD222E9FF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CC62A1A-C8BC-0ACA-E775-C4C58A08EBE4}"/>
              </a:ext>
            </a:extLst>
          </p:cNvPr>
          <p:cNvSpPr>
            <a:spLocks noGrp="1"/>
          </p:cNvSpPr>
          <p:nvPr>
            <p:ph type="title"/>
          </p:nvPr>
        </p:nvSpPr>
        <p:spPr>
          <a:xfrm>
            <a:off x="3137088" y="365126"/>
            <a:ext cx="9390529" cy="1325563"/>
          </a:xfrm>
        </p:spPr>
        <p:txBody>
          <a:bodyPr/>
          <a:lstStyle/>
          <a:p>
            <a:r>
              <a:rPr lang="es-CO" dirty="0" smtClean="0"/>
              <a:t>          </a:t>
            </a:r>
            <a:r>
              <a:rPr lang="es-CO" b="1" dirty="0" smtClean="0"/>
              <a:t>TEMARIO</a:t>
            </a:r>
            <a:endParaRPr lang="es-CO" b="1" dirty="0"/>
          </a:p>
        </p:txBody>
      </p:sp>
      <p:sp>
        <p:nvSpPr>
          <p:cNvPr id="4" name="Marcador de contenido 3">
            <a:extLst>
              <a:ext uri="{FF2B5EF4-FFF2-40B4-BE49-F238E27FC236}">
                <a16:creationId xmlns:a16="http://schemas.microsoft.com/office/drawing/2014/main" id="{4B20BE5C-83CE-D5F5-14FA-5A93ADB79655}"/>
              </a:ext>
            </a:extLst>
          </p:cNvPr>
          <p:cNvSpPr>
            <a:spLocks noGrp="1"/>
          </p:cNvSpPr>
          <p:nvPr>
            <p:ph idx="1"/>
          </p:nvPr>
        </p:nvSpPr>
        <p:spPr/>
        <p:txBody>
          <a:bodyPr/>
          <a:lstStyle/>
          <a:p>
            <a:r>
              <a:rPr lang="es-CO" dirty="0" smtClean="0"/>
              <a:t>El AEAC en escena.</a:t>
            </a:r>
          </a:p>
          <a:p>
            <a:r>
              <a:rPr lang="es-CO" dirty="0" smtClean="0"/>
              <a:t>Categorías.</a:t>
            </a:r>
          </a:p>
          <a:p>
            <a:r>
              <a:rPr lang="es-CO" dirty="0" smtClean="0"/>
              <a:t>Objetivo.</a:t>
            </a:r>
          </a:p>
          <a:p>
            <a:r>
              <a:rPr lang="es-CO" dirty="0" smtClean="0"/>
              <a:t>Despedagogización de la evaluación.</a:t>
            </a:r>
            <a:endParaRPr lang="es-CO" dirty="0" smtClean="0"/>
          </a:p>
          <a:p>
            <a:r>
              <a:rPr lang="es-CO" dirty="0" smtClean="0"/>
              <a:t>Camino metodológico-Interpretación de documentos institucionales.</a:t>
            </a:r>
          </a:p>
          <a:p>
            <a:r>
              <a:rPr lang="es-CO" dirty="0" smtClean="0"/>
              <a:t>Resultados y discusión.</a:t>
            </a:r>
          </a:p>
          <a:p>
            <a:r>
              <a:rPr lang="es-CO" dirty="0" smtClean="0"/>
              <a:t>Conclusiones iniciales.</a:t>
            </a:r>
            <a:endParaRPr lang="es-CO" dirty="0"/>
          </a:p>
        </p:txBody>
      </p:sp>
    </p:spTree>
    <p:extLst>
      <p:ext uri="{BB962C8B-B14F-4D97-AF65-F5344CB8AC3E}">
        <p14:creationId xmlns:p14="http://schemas.microsoft.com/office/powerpoint/2010/main" val="3499262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4C2C662-8D3B-7694-AEE6-CA06861CAAF5}"/>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E6BB0A6D-1262-40F4-7F77-DAAFAD92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4A3F34C-5D02-9B1C-53F2-E3E5155DD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B48A937A-B226-7307-430E-1BA638587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0AB1E3A7-DF08-206E-71C3-4A8DE2C38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5ADDCAE-1F9B-09FA-0FA3-275F2866CD2A}"/>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2DC18C4-0667-B141-DB6E-A6535C73332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941321C1-AEB0-639C-DC06-F196036D5F7D}"/>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ADEE048-E3C4-75A6-51F5-FE70983EBB5F}"/>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6B8A79A-DE73-F905-39EA-7108CBBF70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62FC6C4-B492-2986-6D59-CAB6C7EB1506}"/>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DC2A94B-A393-AB47-28F6-651A1839FAE1}"/>
              </a:ext>
            </a:extLst>
          </p:cNvPr>
          <p:cNvPicPr>
            <a:picLocks noChangeAspect="1"/>
          </p:cNvPicPr>
          <p:nvPr/>
        </p:nvPicPr>
        <p:blipFill>
          <a:blip r:embed="rId12"/>
          <a:stretch>
            <a:fillRect/>
          </a:stretch>
        </p:blipFill>
        <p:spPr>
          <a:xfrm>
            <a:off x="1606085" y="226224"/>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2E8DFACC-F345-8915-60E5-F3CD222E9FF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CC62A1A-C8BC-0ACA-E775-C4C58A08EBE4}"/>
              </a:ext>
            </a:extLst>
          </p:cNvPr>
          <p:cNvSpPr>
            <a:spLocks noGrp="1"/>
          </p:cNvSpPr>
          <p:nvPr>
            <p:ph type="title"/>
          </p:nvPr>
        </p:nvSpPr>
        <p:spPr>
          <a:xfrm>
            <a:off x="3137088" y="315430"/>
            <a:ext cx="9390529" cy="1325563"/>
          </a:xfrm>
        </p:spPr>
        <p:txBody>
          <a:bodyPr/>
          <a:lstStyle/>
          <a:p>
            <a:r>
              <a:rPr lang="es-CO" dirty="0"/>
              <a:t> </a:t>
            </a:r>
            <a:r>
              <a:rPr lang="es-CO" dirty="0" smtClean="0"/>
              <a:t>EL AEAC EN ESCENA</a:t>
            </a:r>
            <a:endParaRPr lang="es-CO" dirty="0"/>
          </a:p>
        </p:txBody>
      </p:sp>
      <p:sp>
        <p:nvSpPr>
          <p:cNvPr id="4" name="Marcador de contenido 3">
            <a:extLst>
              <a:ext uri="{FF2B5EF4-FFF2-40B4-BE49-F238E27FC236}">
                <a16:creationId xmlns:a16="http://schemas.microsoft.com/office/drawing/2014/main" id="{4B20BE5C-83CE-D5F5-14FA-5A93ADB79655}"/>
              </a:ext>
            </a:extLst>
          </p:cNvPr>
          <p:cNvSpPr>
            <a:spLocks noGrp="1"/>
          </p:cNvSpPr>
          <p:nvPr>
            <p:ph idx="1"/>
          </p:nvPr>
        </p:nvSpPr>
        <p:spPr/>
        <p:txBody>
          <a:bodyPr/>
          <a:lstStyle/>
          <a:p>
            <a:endParaRPr lang="es-CO" dirty="0"/>
          </a:p>
        </p:txBody>
      </p:sp>
      <p:grpSp>
        <p:nvGrpSpPr>
          <p:cNvPr id="19" name="Group 2">
            <a:extLst>
              <a:ext uri="{FF2B5EF4-FFF2-40B4-BE49-F238E27FC236}">
                <a16:creationId xmlns:a16="http://schemas.microsoft.com/office/drawing/2014/main" id="{AB53A274-3FBF-467E-9272-C42503DADF96}"/>
              </a:ext>
            </a:extLst>
          </p:cNvPr>
          <p:cNvGrpSpPr/>
          <p:nvPr/>
        </p:nvGrpSpPr>
        <p:grpSpPr>
          <a:xfrm>
            <a:off x="3651990" y="1544857"/>
            <a:ext cx="4688763" cy="4223442"/>
            <a:chOff x="2221435" y="2017070"/>
            <a:chExt cx="4688763" cy="4223442"/>
          </a:xfrm>
          <a:solidFill>
            <a:schemeClr val="tx2">
              <a:lumMod val="25000"/>
              <a:lumOff val="75000"/>
            </a:schemeClr>
          </a:solidFill>
        </p:grpSpPr>
        <p:cxnSp>
          <p:nvCxnSpPr>
            <p:cNvPr id="20" name="Straight Connector 3">
              <a:extLst>
                <a:ext uri="{FF2B5EF4-FFF2-40B4-BE49-F238E27FC236}">
                  <a16:creationId xmlns:a16="http://schemas.microsoft.com/office/drawing/2014/main" id="{FA2197AE-AB4F-4102-B6DF-B2B9FEC62201}"/>
                </a:ext>
              </a:extLst>
            </p:cNvPr>
            <p:cNvCxnSpPr>
              <a:cxnSpLocks/>
              <a:stCxn id="36" idx="4"/>
            </p:cNvCxnSpPr>
            <p:nvPr/>
          </p:nvCxnSpPr>
          <p:spPr>
            <a:xfrm flipH="1">
              <a:off x="4572000" y="2741103"/>
              <a:ext cx="227858" cy="1264160"/>
            </a:xfrm>
            <a:prstGeom prst="line">
              <a:avLst/>
            </a:prstGeom>
            <a:grpFill/>
            <a:ln w="317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4">
              <a:extLst>
                <a:ext uri="{FF2B5EF4-FFF2-40B4-BE49-F238E27FC236}">
                  <a16:creationId xmlns:a16="http://schemas.microsoft.com/office/drawing/2014/main" id="{44A3AD9C-57DE-496E-9148-D978C48D4DD7}"/>
                </a:ext>
              </a:extLst>
            </p:cNvPr>
            <p:cNvCxnSpPr>
              <a:cxnSpLocks/>
              <a:stCxn id="33" idx="2"/>
            </p:cNvCxnSpPr>
            <p:nvPr/>
          </p:nvCxnSpPr>
          <p:spPr>
            <a:xfrm flipH="1">
              <a:off x="4572001" y="3624297"/>
              <a:ext cx="1601680" cy="344763"/>
            </a:xfrm>
            <a:prstGeom prst="line">
              <a:avLst/>
            </a:prstGeom>
            <a:grpFill/>
            <a:ln w="317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
              <a:extLst>
                <a:ext uri="{FF2B5EF4-FFF2-40B4-BE49-F238E27FC236}">
                  <a16:creationId xmlns:a16="http://schemas.microsoft.com/office/drawing/2014/main" id="{CB6F6655-DAB7-4951-9CC3-BCFB7CDC6848}"/>
                </a:ext>
              </a:extLst>
            </p:cNvPr>
            <p:cNvCxnSpPr>
              <a:cxnSpLocks/>
              <a:stCxn id="29" idx="3"/>
            </p:cNvCxnSpPr>
            <p:nvPr/>
          </p:nvCxnSpPr>
          <p:spPr>
            <a:xfrm flipH="1">
              <a:off x="4618455" y="2877547"/>
              <a:ext cx="1431266" cy="1171356"/>
            </a:xfrm>
            <a:prstGeom prst="line">
              <a:avLst/>
            </a:prstGeom>
            <a:grpFill/>
            <a:ln w="317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
              <a:extLst>
                <a:ext uri="{FF2B5EF4-FFF2-40B4-BE49-F238E27FC236}">
                  <a16:creationId xmlns:a16="http://schemas.microsoft.com/office/drawing/2014/main" id="{68E2DA90-EF8C-4656-9E06-5D8C63D706C6}"/>
                </a:ext>
              </a:extLst>
            </p:cNvPr>
            <p:cNvCxnSpPr>
              <a:cxnSpLocks/>
              <a:stCxn id="30" idx="5"/>
            </p:cNvCxnSpPr>
            <p:nvPr/>
          </p:nvCxnSpPr>
          <p:spPr>
            <a:xfrm>
              <a:off x="3298583" y="3181194"/>
              <a:ext cx="1273416" cy="824069"/>
            </a:xfrm>
            <a:prstGeom prst="line">
              <a:avLst/>
            </a:prstGeom>
            <a:grpFill/>
            <a:ln w="317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7">
              <a:extLst>
                <a:ext uri="{FF2B5EF4-FFF2-40B4-BE49-F238E27FC236}">
                  <a16:creationId xmlns:a16="http://schemas.microsoft.com/office/drawing/2014/main" id="{D1147E6A-823B-4560-9FA2-BC68B16CE662}"/>
                </a:ext>
              </a:extLst>
            </p:cNvPr>
            <p:cNvCxnSpPr>
              <a:cxnSpLocks/>
              <a:stCxn id="31" idx="7"/>
            </p:cNvCxnSpPr>
            <p:nvPr/>
          </p:nvCxnSpPr>
          <p:spPr>
            <a:xfrm flipV="1">
              <a:off x="3143375" y="4164475"/>
              <a:ext cx="1189906" cy="1010902"/>
            </a:xfrm>
            <a:prstGeom prst="line">
              <a:avLst/>
            </a:prstGeom>
            <a:grpFill/>
            <a:ln w="317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65FC6AFA-618C-4B96-B5F5-582437F60CA1}"/>
                </a:ext>
              </a:extLst>
            </p:cNvPr>
            <p:cNvCxnSpPr>
              <a:cxnSpLocks/>
              <a:endCxn id="34" idx="6"/>
            </p:cNvCxnSpPr>
            <p:nvPr/>
          </p:nvCxnSpPr>
          <p:spPr>
            <a:xfrm flipH="1">
              <a:off x="3277508" y="4005263"/>
              <a:ext cx="1294492" cy="180910"/>
            </a:xfrm>
            <a:prstGeom prst="line">
              <a:avLst/>
            </a:prstGeom>
            <a:grpFill/>
            <a:ln w="317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9">
              <a:extLst>
                <a:ext uri="{FF2B5EF4-FFF2-40B4-BE49-F238E27FC236}">
                  <a16:creationId xmlns:a16="http://schemas.microsoft.com/office/drawing/2014/main" id="{A4824FD0-A44A-4A91-80DD-4B888C3C691A}"/>
                </a:ext>
              </a:extLst>
            </p:cNvPr>
            <p:cNvCxnSpPr>
              <a:cxnSpLocks/>
              <a:endCxn id="35" idx="0"/>
            </p:cNvCxnSpPr>
            <p:nvPr/>
          </p:nvCxnSpPr>
          <p:spPr>
            <a:xfrm flipH="1">
              <a:off x="4303051" y="3958146"/>
              <a:ext cx="267928" cy="1816287"/>
            </a:xfrm>
            <a:prstGeom prst="line">
              <a:avLst/>
            </a:prstGeom>
            <a:grpFill/>
            <a:ln w="317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0">
              <a:extLst>
                <a:ext uri="{FF2B5EF4-FFF2-40B4-BE49-F238E27FC236}">
                  <a16:creationId xmlns:a16="http://schemas.microsoft.com/office/drawing/2014/main" id="{C296CD1D-051A-45CC-93AE-A72D9B73C417}"/>
                </a:ext>
              </a:extLst>
            </p:cNvPr>
            <p:cNvCxnSpPr>
              <a:cxnSpLocks/>
              <a:endCxn id="32" idx="1"/>
            </p:cNvCxnSpPr>
            <p:nvPr/>
          </p:nvCxnSpPr>
          <p:spPr>
            <a:xfrm>
              <a:off x="4572000" y="4005263"/>
              <a:ext cx="926239" cy="779000"/>
            </a:xfrm>
            <a:prstGeom prst="line">
              <a:avLst/>
            </a:prstGeom>
            <a:grpFill/>
            <a:ln w="3175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8" name="Oval 11">
              <a:extLst>
                <a:ext uri="{FF2B5EF4-FFF2-40B4-BE49-F238E27FC236}">
                  <a16:creationId xmlns:a16="http://schemas.microsoft.com/office/drawing/2014/main" id="{9B81602C-A726-4E65-830F-4692CA9231E8}"/>
                </a:ext>
              </a:extLst>
            </p:cNvPr>
            <p:cNvSpPr/>
            <p:nvPr/>
          </p:nvSpPr>
          <p:spPr>
            <a:xfrm>
              <a:off x="3671899" y="3068960"/>
              <a:ext cx="1800200" cy="1800200"/>
            </a:xfrm>
            <a:prstGeom prst="ellipse">
              <a:avLst/>
            </a:prstGeom>
            <a:grp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12">
              <a:extLst>
                <a:ext uri="{FF2B5EF4-FFF2-40B4-BE49-F238E27FC236}">
                  <a16:creationId xmlns:a16="http://schemas.microsoft.com/office/drawing/2014/main" id="{395B4EC8-C35C-4E31-A026-7461E5A689D3}"/>
                </a:ext>
              </a:extLst>
            </p:cNvPr>
            <p:cNvSpPr/>
            <p:nvPr/>
          </p:nvSpPr>
          <p:spPr>
            <a:xfrm>
              <a:off x="5902086" y="2017070"/>
              <a:ext cx="1008112" cy="1008112"/>
            </a:xfrm>
            <a:prstGeom prst="ellipse">
              <a:avLst/>
            </a:prstGeom>
            <a:grpFill/>
            <a:ln w="635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Oval 13">
              <a:extLst>
                <a:ext uri="{FF2B5EF4-FFF2-40B4-BE49-F238E27FC236}">
                  <a16:creationId xmlns:a16="http://schemas.microsoft.com/office/drawing/2014/main" id="{4D5C6F68-8842-43EE-9321-C283DC906628}"/>
                </a:ext>
              </a:extLst>
            </p:cNvPr>
            <p:cNvSpPr/>
            <p:nvPr/>
          </p:nvSpPr>
          <p:spPr>
            <a:xfrm>
              <a:off x="2506080" y="2388691"/>
              <a:ext cx="928475" cy="928475"/>
            </a:xfrm>
            <a:prstGeom prst="ellipse">
              <a:avLst/>
            </a:prstGeom>
            <a:grpFill/>
            <a:ln w="635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14">
              <a:extLst>
                <a:ext uri="{FF2B5EF4-FFF2-40B4-BE49-F238E27FC236}">
                  <a16:creationId xmlns:a16="http://schemas.microsoft.com/office/drawing/2014/main" id="{2498B0F5-A881-4B79-BF49-514EAF5DFA24}"/>
                </a:ext>
              </a:extLst>
            </p:cNvPr>
            <p:cNvSpPr/>
            <p:nvPr/>
          </p:nvSpPr>
          <p:spPr>
            <a:xfrm>
              <a:off x="2221435" y="5017197"/>
              <a:ext cx="1080120" cy="1080120"/>
            </a:xfrm>
            <a:prstGeom prst="ellipse">
              <a:avLst/>
            </a:prstGeom>
            <a:grpFill/>
            <a:ln w="635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Oval 15">
              <a:extLst>
                <a:ext uri="{FF2B5EF4-FFF2-40B4-BE49-F238E27FC236}">
                  <a16:creationId xmlns:a16="http://schemas.microsoft.com/office/drawing/2014/main" id="{0390D751-FAD5-4BD3-A968-FA6B3F4EB81F}"/>
                </a:ext>
              </a:extLst>
            </p:cNvPr>
            <p:cNvSpPr/>
            <p:nvPr/>
          </p:nvSpPr>
          <p:spPr>
            <a:xfrm>
              <a:off x="5373413" y="4659437"/>
              <a:ext cx="852363" cy="852363"/>
            </a:xfrm>
            <a:prstGeom prst="ellipse">
              <a:avLst/>
            </a:prstGeom>
            <a:grpFill/>
            <a:ln w="635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16">
              <a:extLst>
                <a:ext uri="{FF2B5EF4-FFF2-40B4-BE49-F238E27FC236}">
                  <a16:creationId xmlns:a16="http://schemas.microsoft.com/office/drawing/2014/main" id="{ED07E1A5-A664-4495-AA71-39D90985F55C}"/>
                </a:ext>
              </a:extLst>
            </p:cNvPr>
            <p:cNvSpPr/>
            <p:nvPr/>
          </p:nvSpPr>
          <p:spPr>
            <a:xfrm>
              <a:off x="6173681" y="3345951"/>
              <a:ext cx="556692" cy="556692"/>
            </a:xfrm>
            <a:prstGeom prst="ellipse">
              <a:avLst/>
            </a:prstGeom>
            <a:grp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17">
              <a:extLst>
                <a:ext uri="{FF2B5EF4-FFF2-40B4-BE49-F238E27FC236}">
                  <a16:creationId xmlns:a16="http://schemas.microsoft.com/office/drawing/2014/main" id="{BDDB2343-13E9-4FBC-8E3B-8FAD236A99C9}"/>
                </a:ext>
              </a:extLst>
            </p:cNvPr>
            <p:cNvSpPr/>
            <p:nvPr/>
          </p:nvSpPr>
          <p:spPr>
            <a:xfrm>
              <a:off x="2633381" y="3864109"/>
              <a:ext cx="644127" cy="644127"/>
            </a:xfrm>
            <a:prstGeom prst="ellipse">
              <a:avLst/>
            </a:prstGeom>
            <a:grp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Oval 18">
              <a:extLst>
                <a:ext uri="{FF2B5EF4-FFF2-40B4-BE49-F238E27FC236}">
                  <a16:creationId xmlns:a16="http://schemas.microsoft.com/office/drawing/2014/main" id="{6DE49992-C8DD-4F79-BAE1-43EF21B73A6E}"/>
                </a:ext>
              </a:extLst>
            </p:cNvPr>
            <p:cNvSpPr/>
            <p:nvPr/>
          </p:nvSpPr>
          <p:spPr>
            <a:xfrm>
              <a:off x="4070011" y="5774433"/>
              <a:ext cx="466079" cy="466079"/>
            </a:xfrm>
            <a:prstGeom prst="ellipse">
              <a:avLst/>
            </a:prstGeom>
            <a:grp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Oval 19">
              <a:extLst>
                <a:ext uri="{FF2B5EF4-FFF2-40B4-BE49-F238E27FC236}">
                  <a16:creationId xmlns:a16="http://schemas.microsoft.com/office/drawing/2014/main" id="{B8E7722E-1516-420E-BCC7-AFDBF4747CFA}"/>
                </a:ext>
              </a:extLst>
            </p:cNvPr>
            <p:cNvSpPr/>
            <p:nvPr/>
          </p:nvSpPr>
          <p:spPr>
            <a:xfrm>
              <a:off x="4584206" y="2309799"/>
              <a:ext cx="431304" cy="431304"/>
            </a:xfrm>
            <a:prstGeom prst="ellipse">
              <a:avLst/>
            </a:prstGeom>
            <a:grp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 name="CuadroTexto 5"/>
          <p:cNvSpPr txBox="1"/>
          <p:nvPr/>
        </p:nvSpPr>
        <p:spPr>
          <a:xfrm>
            <a:off x="5098373" y="3185035"/>
            <a:ext cx="1688091" cy="584775"/>
          </a:xfrm>
          <a:prstGeom prst="rect">
            <a:avLst/>
          </a:prstGeom>
          <a:noFill/>
        </p:spPr>
        <p:txBody>
          <a:bodyPr wrap="square" rtlCol="0">
            <a:spAutoFit/>
          </a:bodyPr>
          <a:lstStyle/>
          <a:p>
            <a:r>
              <a:rPr lang="es-MX" dirty="0" smtClean="0"/>
              <a:t>  </a:t>
            </a:r>
            <a:r>
              <a:rPr lang="es-MX" sz="3200" dirty="0" smtClean="0"/>
              <a:t>AEAC</a:t>
            </a:r>
            <a:endParaRPr lang="en-US" sz="3200" dirty="0"/>
          </a:p>
        </p:txBody>
      </p:sp>
      <p:sp>
        <p:nvSpPr>
          <p:cNvPr id="8" name="CuadroTexto 7"/>
          <p:cNvSpPr txBox="1"/>
          <p:nvPr/>
        </p:nvSpPr>
        <p:spPr>
          <a:xfrm>
            <a:off x="8227863" y="1837586"/>
            <a:ext cx="4563948" cy="923330"/>
          </a:xfrm>
          <a:prstGeom prst="rect">
            <a:avLst/>
          </a:prstGeom>
          <a:noFill/>
        </p:spPr>
        <p:txBody>
          <a:bodyPr wrap="square" rtlCol="0">
            <a:spAutoFit/>
          </a:bodyPr>
          <a:lstStyle/>
          <a:p>
            <a:r>
              <a:rPr lang="es-MX" dirty="0" smtClean="0">
                <a:ea typeface="Calibri" panose="020F0502020204030204" pitchFamily="34" charset="0"/>
              </a:rPr>
              <a:t>El </a:t>
            </a:r>
            <a:r>
              <a:rPr lang="es-MX" dirty="0">
                <a:ea typeface="Calibri" panose="020F0502020204030204" pitchFamily="34" charset="0"/>
              </a:rPr>
              <a:t>valor de distinción  entregado a las artes hacia los grupos de elite</a:t>
            </a:r>
            <a:endParaRPr lang="en-US" dirty="0"/>
          </a:p>
        </p:txBody>
      </p:sp>
      <p:sp>
        <p:nvSpPr>
          <p:cNvPr id="9" name="CuadroTexto 8"/>
          <p:cNvSpPr txBox="1"/>
          <p:nvPr/>
        </p:nvSpPr>
        <p:spPr>
          <a:xfrm>
            <a:off x="8257389" y="3041374"/>
            <a:ext cx="4065911" cy="923330"/>
          </a:xfrm>
          <a:prstGeom prst="rect">
            <a:avLst/>
          </a:prstGeom>
          <a:noFill/>
        </p:spPr>
        <p:txBody>
          <a:bodyPr wrap="square" rtlCol="0">
            <a:spAutoFit/>
          </a:bodyPr>
          <a:lstStyle/>
          <a:p>
            <a:r>
              <a:rPr lang="es-MX" dirty="0"/>
              <a:t>las condiciones de desigualdad frente a otras disciplinas</a:t>
            </a:r>
            <a:endParaRPr lang="en-US" dirty="0"/>
          </a:p>
        </p:txBody>
      </p:sp>
      <p:sp>
        <p:nvSpPr>
          <p:cNvPr id="16" name="CuadroTexto 15"/>
          <p:cNvSpPr txBox="1"/>
          <p:nvPr/>
        </p:nvSpPr>
        <p:spPr>
          <a:xfrm>
            <a:off x="7524685" y="4604249"/>
            <a:ext cx="4412211" cy="646331"/>
          </a:xfrm>
          <a:prstGeom prst="rect">
            <a:avLst/>
          </a:prstGeom>
          <a:noFill/>
        </p:spPr>
        <p:txBody>
          <a:bodyPr wrap="square" rtlCol="0">
            <a:spAutoFit/>
          </a:bodyPr>
          <a:lstStyle/>
          <a:p>
            <a:r>
              <a:rPr lang="es-MX" dirty="0" smtClean="0"/>
              <a:t>Contenidos, enseñanzas y aprendizajes</a:t>
            </a:r>
            <a:endParaRPr lang="en-US" dirty="0"/>
          </a:p>
        </p:txBody>
      </p:sp>
      <p:sp>
        <p:nvSpPr>
          <p:cNvPr id="37" name="CuadroTexto 36"/>
          <p:cNvSpPr txBox="1"/>
          <p:nvPr/>
        </p:nvSpPr>
        <p:spPr>
          <a:xfrm>
            <a:off x="6112565" y="5495628"/>
            <a:ext cx="3375593" cy="646331"/>
          </a:xfrm>
          <a:prstGeom prst="rect">
            <a:avLst/>
          </a:prstGeom>
          <a:noFill/>
        </p:spPr>
        <p:txBody>
          <a:bodyPr wrap="square" rtlCol="0">
            <a:spAutoFit/>
          </a:bodyPr>
          <a:lstStyle/>
          <a:p>
            <a:r>
              <a:rPr lang="es-MX" dirty="0" smtClean="0"/>
              <a:t>El mejoramiento de los productos artísticos</a:t>
            </a:r>
            <a:endParaRPr lang="en-US" dirty="0"/>
          </a:p>
        </p:txBody>
      </p:sp>
      <p:sp>
        <p:nvSpPr>
          <p:cNvPr id="38" name="CuadroTexto 37"/>
          <p:cNvSpPr txBox="1"/>
          <p:nvPr/>
        </p:nvSpPr>
        <p:spPr>
          <a:xfrm>
            <a:off x="981999" y="5227983"/>
            <a:ext cx="3130836" cy="646331"/>
          </a:xfrm>
          <a:prstGeom prst="rect">
            <a:avLst/>
          </a:prstGeom>
          <a:noFill/>
        </p:spPr>
        <p:txBody>
          <a:bodyPr wrap="square" rtlCol="0">
            <a:spAutoFit/>
          </a:bodyPr>
          <a:lstStyle/>
          <a:p>
            <a:r>
              <a:rPr lang="es-MX" dirty="0" smtClean="0"/>
              <a:t>La formación de sus procesos.</a:t>
            </a:r>
            <a:endParaRPr lang="en-US" dirty="0"/>
          </a:p>
        </p:txBody>
      </p:sp>
      <p:sp>
        <p:nvSpPr>
          <p:cNvPr id="39" name="CuadroTexto 38"/>
          <p:cNvSpPr txBox="1"/>
          <p:nvPr/>
        </p:nvSpPr>
        <p:spPr>
          <a:xfrm>
            <a:off x="1093703" y="3758226"/>
            <a:ext cx="3187336" cy="646331"/>
          </a:xfrm>
          <a:prstGeom prst="rect">
            <a:avLst/>
          </a:prstGeom>
          <a:noFill/>
        </p:spPr>
        <p:txBody>
          <a:bodyPr wrap="square" rtlCol="0">
            <a:spAutoFit/>
          </a:bodyPr>
          <a:lstStyle/>
          <a:p>
            <a:r>
              <a:rPr lang="es-MX" dirty="0" smtClean="0"/>
              <a:t>Experiencias artísticas</a:t>
            </a:r>
            <a:endParaRPr lang="en-US" dirty="0"/>
          </a:p>
        </p:txBody>
      </p:sp>
      <p:sp>
        <p:nvSpPr>
          <p:cNvPr id="40" name="CuadroTexto 39"/>
          <p:cNvSpPr txBox="1"/>
          <p:nvPr/>
        </p:nvSpPr>
        <p:spPr>
          <a:xfrm>
            <a:off x="4966898" y="1422759"/>
            <a:ext cx="3187336" cy="646331"/>
          </a:xfrm>
          <a:prstGeom prst="rect">
            <a:avLst/>
          </a:prstGeom>
          <a:noFill/>
        </p:spPr>
        <p:txBody>
          <a:bodyPr wrap="square" rtlCol="0">
            <a:spAutoFit/>
          </a:bodyPr>
          <a:lstStyle/>
          <a:p>
            <a:r>
              <a:rPr lang="es-MX" dirty="0" smtClean="0"/>
              <a:t>Profesionalización docente.</a:t>
            </a:r>
            <a:endParaRPr lang="en-US" dirty="0"/>
          </a:p>
        </p:txBody>
      </p:sp>
      <p:sp>
        <p:nvSpPr>
          <p:cNvPr id="41" name="CuadroTexto 40"/>
          <p:cNvSpPr txBox="1"/>
          <p:nvPr/>
        </p:nvSpPr>
        <p:spPr>
          <a:xfrm>
            <a:off x="1381539" y="2145103"/>
            <a:ext cx="3110165" cy="646331"/>
          </a:xfrm>
          <a:prstGeom prst="rect">
            <a:avLst/>
          </a:prstGeom>
          <a:noFill/>
        </p:spPr>
        <p:txBody>
          <a:bodyPr wrap="square" rtlCol="0">
            <a:spAutoFit/>
          </a:bodyPr>
          <a:lstStyle/>
          <a:p>
            <a:r>
              <a:rPr lang="es-MX" dirty="0" smtClean="0"/>
              <a:t>Evaluación del estudiante</a:t>
            </a:r>
            <a:endParaRPr lang="en-US" dirty="0"/>
          </a:p>
        </p:txBody>
      </p:sp>
    </p:spTree>
    <p:extLst>
      <p:ext uri="{BB962C8B-B14F-4D97-AF65-F5344CB8AC3E}">
        <p14:creationId xmlns:p14="http://schemas.microsoft.com/office/powerpoint/2010/main" val="4215219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4C2C662-8D3B-7694-AEE6-CA06861CAAF5}"/>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E6BB0A6D-1262-40F4-7F77-DAAFAD92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4A3F34C-5D02-9B1C-53F2-E3E5155DD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B48A937A-B226-7307-430E-1BA638587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0AB1E3A7-DF08-206E-71C3-4A8DE2C38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5ADDCAE-1F9B-09FA-0FA3-275F2866CD2A}"/>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2DC18C4-0667-B141-DB6E-A6535C73332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941321C1-AEB0-639C-DC06-F196036D5F7D}"/>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ADEE048-E3C4-75A6-51F5-FE70983EBB5F}"/>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6B8A79A-DE73-F905-39EA-7108CBBF70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62FC6C4-B492-2986-6D59-CAB6C7EB1506}"/>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DC2A94B-A393-AB47-28F6-651A1839FAE1}"/>
              </a:ext>
            </a:extLst>
          </p:cNvPr>
          <p:cNvPicPr>
            <a:picLocks noChangeAspect="1"/>
          </p:cNvPicPr>
          <p:nvPr/>
        </p:nvPicPr>
        <p:blipFill>
          <a:blip r:embed="rId12"/>
          <a:stretch>
            <a:fillRect/>
          </a:stretch>
        </p:blipFill>
        <p:spPr>
          <a:xfrm>
            <a:off x="1606085" y="226224"/>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2E8DFACC-F345-8915-60E5-F3CD222E9FF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CC62A1A-C8BC-0ACA-E775-C4C58A08EBE4}"/>
              </a:ext>
            </a:extLst>
          </p:cNvPr>
          <p:cNvSpPr>
            <a:spLocks noGrp="1"/>
          </p:cNvSpPr>
          <p:nvPr>
            <p:ph type="title"/>
          </p:nvPr>
        </p:nvSpPr>
        <p:spPr>
          <a:xfrm>
            <a:off x="3137088" y="365126"/>
            <a:ext cx="9390529" cy="1325563"/>
          </a:xfrm>
        </p:spPr>
        <p:txBody>
          <a:bodyPr/>
          <a:lstStyle/>
          <a:p>
            <a:r>
              <a:rPr lang="es-CO" dirty="0" smtClean="0"/>
              <a:t> </a:t>
            </a:r>
            <a:r>
              <a:rPr lang="es-CO" b="1" dirty="0" smtClean="0"/>
              <a:t>CATEGORIAS DE ANÁLISIS</a:t>
            </a:r>
            <a:endParaRPr lang="es-CO" b="1" dirty="0"/>
          </a:p>
        </p:txBody>
      </p:sp>
      <p:sp>
        <p:nvSpPr>
          <p:cNvPr id="4" name="Marcador de contenido 3">
            <a:extLst>
              <a:ext uri="{FF2B5EF4-FFF2-40B4-BE49-F238E27FC236}">
                <a16:creationId xmlns:a16="http://schemas.microsoft.com/office/drawing/2014/main" id="{4B20BE5C-83CE-D5F5-14FA-5A93ADB79655}"/>
              </a:ext>
            </a:extLst>
          </p:cNvPr>
          <p:cNvSpPr>
            <a:spLocks noGrp="1"/>
          </p:cNvSpPr>
          <p:nvPr>
            <p:ph idx="1"/>
          </p:nvPr>
        </p:nvSpPr>
        <p:spPr/>
        <p:txBody>
          <a:bodyPr/>
          <a:lstStyle/>
          <a:p>
            <a:endParaRPr lang="es-MX" dirty="0" smtClean="0"/>
          </a:p>
          <a:p>
            <a:r>
              <a:rPr lang="es-MX" dirty="0" smtClean="0"/>
              <a:t>Practicas evaluativas</a:t>
            </a:r>
          </a:p>
          <a:p>
            <a:endParaRPr lang="es-MX" dirty="0" smtClean="0"/>
          </a:p>
          <a:p>
            <a:r>
              <a:rPr lang="es-MX" dirty="0" smtClean="0"/>
              <a:t>Educación </a:t>
            </a:r>
            <a:r>
              <a:rPr lang="es-MX" dirty="0"/>
              <a:t>Artística y </a:t>
            </a:r>
            <a:r>
              <a:rPr lang="es-MX" dirty="0" smtClean="0"/>
              <a:t>cultural</a:t>
            </a:r>
          </a:p>
          <a:p>
            <a:pPr marL="0" indent="0">
              <a:buNone/>
            </a:pPr>
            <a:endParaRPr lang="es-MX" dirty="0" smtClean="0"/>
          </a:p>
          <a:p>
            <a:r>
              <a:rPr lang="es-MX" dirty="0" smtClean="0"/>
              <a:t>Evaluación </a:t>
            </a:r>
            <a:r>
              <a:rPr lang="es-MX" dirty="0"/>
              <a:t>del estudiante.</a:t>
            </a:r>
            <a:endParaRPr lang="en-US" dirty="0"/>
          </a:p>
          <a:p>
            <a:endParaRPr lang="es-CO" dirty="0"/>
          </a:p>
        </p:txBody>
      </p:sp>
    </p:spTree>
    <p:extLst>
      <p:ext uri="{BB962C8B-B14F-4D97-AF65-F5344CB8AC3E}">
        <p14:creationId xmlns:p14="http://schemas.microsoft.com/office/powerpoint/2010/main" val="4046553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94C2C662-8D3B-7694-AEE6-CA06861CAAF5}"/>
              </a:ext>
            </a:extLst>
          </p:cNvPr>
          <p:cNvGrpSpPr/>
          <p:nvPr/>
        </p:nvGrpSpPr>
        <p:grpSpPr>
          <a:xfrm>
            <a:off x="192152" y="6040970"/>
            <a:ext cx="13068170" cy="817030"/>
            <a:chOff x="110307" y="2741546"/>
            <a:chExt cx="13068170" cy="817030"/>
          </a:xfrm>
        </p:grpSpPr>
        <p:pic>
          <p:nvPicPr>
            <p:cNvPr id="7" name="Picture 6" descr="BIENESTAR UNIVERSITARIO">
              <a:extLst>
                <a:ext uri="{FF2B5EF4-FFF2-40B4-BE49-F238E27FC236}">
                  <a16:creationId xmlns:a16="http://schemas.microsoft.com/office/drawing/2014/main" id="{E6BB0A6D-1262-40F4-7F77-DAAFAD92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7" y="2792352"/>
              <a:ext cx="2025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stión Jurídica UNICAUCA">
              <a:extLst>
                <a:ext uri="{FF2B5EF4-FFF2-40B4-BE49-F238E27FC236}">
                  <a16:creationId xmlns:a16="http://schemas.microsoft.com/office/drawing/2014/main" id="{B4A3F34C-5D02-9B1C-53F2-E3E5155DD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18" y="2741546"/>
              <a:ext cx="15295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 de Cartagena - Asociación Colombiana de Endodoncia">
              <a:extLst>
                <a:ext uri="{FF2B5EF4-FFF2-40B4-BE49-F238E27FC236}">
                  <a16:creationId xmlns:a16="http://schemas.microsoft.com/office/drawing/2014/main" id="{B48A937A-B226-7307-430E-1BA638587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66" y="2792352"/>
              <a:ext cx="12346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vestigación - UCundinamarca">
              <a:extLst>
                <a:ext uri="{FF2B5EF4-FFF2-40B4-BE49-F238E27FC236}">
                  <a16:creationId xmlns:a16="http://schemas.microsoft.com/office/drawing/2014/main" id="{0AB1E3A7-DF08-206E-71C3-4A8DE2C384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25" r="25102"/>
            <a:stretch/>
          </p:blipFill>
          <p:spPr bwMode="auto">
            <a:xfrm>
              <a:off x="4885053" y="2831546"/>
              <a:ext cx="1059856"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Gráfico, Logotipo, Gráfico de proyección solar&#10;&#10;Descripción generada automáticamente">
              <a:extLst>
                <a:ext uri="{FF2B5EF4-FFF2-40B4-BE49-F238E27FC236}">
                  <a16:creationId xmlns:a16="http://schemas.microsoft.com/office/drawing/2014/main" id="{D5ADDCAE-1F9B-09FA-0FA3-275F2866CD2A}"/>
                </a:ext>
              </a:extLst>
            </p:cNvPr>
            <p:cNvPicPr>
              <a:picLocks noChangeAspect="1"/>
            </p:cNvPicPr>
            <p:nvPr/>
          </p:nvPicPr>
          <p:blipFill>
            <a:blip r:embed="rId6"/>
            <a:stretch>
              <a:fillRect/>
            </a:stretch>
          </p:blipFill>
          <p:spPr>
            <a:xfrm>
              <a:off x="5951501" y="2741546"/>
              <a:ext cx="612000" cy="720000"/>
            </a:xfrm>
            <a:prstGeom prst="rect">
              <a:avLst/>
            </a:prstGeom>
          </p:spPr>
        </p:pic>
        <p:pic>
          <p:nvPicPr>
            <p:cNvPr id="12" name="Imagen 11" descr="Texto&#10;&#10;Descripción generada automáticamente con confianza media">
              <a:extLst>
                <a:ext uri="{FF2B5EF4-FFF2-40B4-BE49-F238E27FC236}">
                  <a16:creationId xmlns:a16="http://schemas.microsoft.com/office/drawing/2014/main" id="{E2DC18C4-0667-B141-DB6E-A6535C73332D}"/>
                </a:ext>
              </a:extLst>
            </p:cNvPr>
            <p:cNvPicPr>
              <a:picLocks noChangeAspect="1"/>
            </p:cNvPicPr>
            <p:nvPr/>
          </p:nvPicPr>
          <p:blipFill>
            <a:blip r:embed="rId7"/>
            <a:stretch>
              <a:fillRect/>
            </a:stretch>
          </p:blipFill>
          <p:spPr>
            <a:xfrm>
              <a:off x="6615544" y="2741546"/>
              <a:ext cx="1560000" cy="720000"/>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941321C1-AEB0-639C-DC06-F196036D5F7D}"/>
                </a:ext>
              </a:extLst>
            </p:cNvPr>
            <p:cNvPicPr>
              <a:picLocks noChangeAspect="1"/>
            </p:cNvPicPr>
            <p:nvPr/>
          </p:nvPicPr>
          <p:blipFill>
            <a:blip r:embed="rId8"/>
            <a:stretch>
              <a:fillRect/>
            </a:stretch>
          </p:blipFill>
          <p:spPr>
            <a:xfrm>
              <a:off x="8227587" y="2807441"/>
              <a:ext cx="610466" cy="630000"/>
            </a:xfrm>
            <a:prstGeom prst="rect">
              <a:avLst/>
            </a:prstGeom>
          </p:spPr>
        </p:pic>
        <p:pic>
          <p:nvPicPr>
            <p:cNvPr id="14" name="Imagen 13" descr="Imagen que contiene Diagrama&#10;&#10;Descripción generada automáticamente">
              <a:extLst>
                <a:ext uri="{FF2B5EF4-FFF2-40B4-BE49-F238E27FC236}">
                  <a16:creationId xmlns:a16="http://schemas.microsoft.com/office/drawing/2014/main" id="{9ADEE048-E3C4-75A6-51F5-FE70983EBB5F}"/>
                </a:ext>
              </a:extLst>
            </p:cNvPr>
            <p:cNvPicPr>
              <a:picLocks noChangeAspect="1"/>
            </p:cNvPicPr>
            <p:nvPr/>
          </p:nvPicPr>
          <p:blipFill>
            <a:blip r:embed="rId9"/>
            <a:stretch>
              <a:fillRect/>
            </a:stretch>
          </p:blipFill>
          <p:spPr>
            <a:xfrm>
              <a:off x="8893931" y="2807441"/>
              <a:ext cx="1024764" cy="654105"/>
            </a:xfrm>
            <a:prstGeom prst="rect">
              <a:avLst/>
            </a:prstGeom>
          </p:spPr>
        </p:pic>
        <p:pic>
          <p:nvPicPr>
            <p:cNvPr id="15" name="Imagen 14" descr="Interfaz de usuario gráfica, Aplicación, Word&#10;&#10;Descripción generada automáticamente">
              <a:extLst>
                <a:ext uri="{FF2B5EF4-FFF2-40B4-BE49-F238E27FC236}">
                  <a16:creationId xmlns:a16="http://schemas.microsoft.com/office/drawing/2014/main" id="{F6B8A79A-DE73-F905-39EA-7108CBBF70B1}"/>
                </a:ext>
              </a:extLst>
            </p:cNvPr>
            <p:cNvPicPr>
              <a:picLocks noChangeAspect="1"/>
            </p:cNvPicPr>
            <p:nvPr/>
          </p:nvPicPr>
          <p:blipFill>
            <a:blip r:embed="rId10"/>
            <a:stretch>
              <a:fillRect/>
            </a:stretch>
          </p:blipFill>
          <p:spPr>
            <a:xfrm>
              <a:off x="9966903" y="2779271"/>
              <a:ext cx="2347552" cy="733610"/>
            </a:xfrm>
            <a:prstGeom prst="rect">
              <a:avLst/>
            </a:prstGeom>
          </p:spPr>
        </p:pic>
        <p:pic>
          <p:nvPicPr>
            <p:cNvPr id="17" name="Imagen 16">
              <a:extLst>
                <a:ext uri="{FF2B5EF4-FFF2-40B4-BE49-F238E27FC236}">
                  <a16:creationId xmlns:a16="http://schemas.microsoft.com/office/drawing/2014/main" id="{862FC6C4-B492-2986-6D59-CAB6C7EB1506}"/>
                </a:ext>
              </a:extLst>
            </p:cNvPr>
            <p:cNvPicPr>
              <a:picLocks noChangeAspect="1"/>
            </p:cNvPicPr>
            <p:nvPr/>
          </p:nvPicPr>
          <p:blipFill>
            <a:blip r:embed="rId11"/>
            <a:stretch>
              <a:fillRect/>
            </a:stretch>
          </p:blipFill>
          <p:spPr>
            <a:xfrm>
              <a:off x="12241455" y="2779271"/>
              <a:ext cx="937022" cy="779305"/>
            </a:xfrm>
            <a:prstGeom prst="rect">
              <a:avLst/>
            </a:prstGeom>
          </p:spPr>
        </p:pic>
      </p:grpSp>
      <p:pic>
        <p:nvPicPr>
          <p:cNvPr id="3" name="Imagen 2" descr="Imagen que contiene Gráfico&#10;&#10;Descripción generada automáticamente">
            <a:extLst>
              <a:ext uri="{FF2B5EF4-FFF2-40B4-BE49-F238E27FC236}">
                <a16:creationId xmlns:a16="http://schemas.microsoft.com/office/drawing/2014/main" id="{1DC2A94B-A393-AB47-28F6-651A1839FAE1}"/>
              </a:ext>
            </a:extLst>
          </p:cNvPr>
          <p:cNvPicPr>
            <a:picLocks noChangeAspect="1"/>
          </p:cNvPicPr>
          <p:nvPr/>
        </p:nvPicPr>
        <p:blipFill>
          <a:blip r:embed="rId12"/>
          <a:stretch>
            <a:fillRect/>
          </a:stretch>
        </p:blipFill>
        <p:spPr>
          <a:xfrm>
            <a:off x="1606085" y="226224"/>
            <a:ext cx="1440000" cy="1440000"/>
          </a:xfrm>
          <a:prstGeom prst="rect">
            <a:avLst/>
          </a:prstGeom>
        </p:spPr>
      </p:pic>
      <p:pic>
        <p:nvPicPr>
          <p:cNvPr id="5" name="Imagen 4" descr="Logotipo&#10;&#10;Descripción generada automáticamente">
            <a:extLst>
              <a:ext uri="{FF2B5EF4-FFF2-40B4-BE49-F238E27FC236}">
                <a16:creationId xmlns:a16="http://schemas.microsoft.com/office/drawing/2014/main" id="{2E8DFACC-F345-8915-60E5-F3CD222E9FF6}"/>
              </a:ext>
            </a:extLst>
          </p:cNvPr>
          <p:cNvPicPr>
            <a:picLocks noChangeAspect="1"/>
          </p:cNvPicPr>
          <p:nvPr/>
        </p:nvPicPr>
        <p:blipFill>
          <a:blip r:embed="rId13"/>
          <a:stretch>
            <a:fillRect/>
          </a:stretch>
        </p:blipFill>
        <p:spPr>
          <a:xfrm>
            <a:off x="75081" y="226224"/>
            <a:ext cx="1531004" cy="1440000"/>
          </a:xfrm>
          <a:prstGeom prst="rect">
            <a:avLst/>
          </a:prstGeom>
        </p:spPr>
      </p:pic>
      <p:sp>
        <p:nvSpPr>
          <p:cNvPr id="2" name="Título 1">
            <a:extLst>
              <a:ext uri="{FF2B5EF4-FFF2-40B4-BE49-F238E27FC236}">
                <a16:creationId xmlns:a16="http://schemas.microsoft.com/office/drawing/2014/main" id="{DCC62A1A-C8BC-0ACA-E775-C4C58A08EBE4}"/>
              </a:ext>
            </a:extLst>
          </p:cNvPr>
          <p:cNvSpPr>
            <a:spLocks noGrp="1"/>
          </p:cNvSpPr>
          <p:nvPr>
            <p:ph type="title"/>
          </p:nvPr>
        </p:nvSpPr>
        <p:spPr>
          <a:xfrm>
            <a:off x="3137088" y="365126"/>
            <a:ext cx="9390529" cy="1325563"/>
          </a:xfrm>
        </p:spPr>
        <p:txBody>
          <a:bodyPr/>
          <a:lstStyle/>
          <a:p>
            <a:r>
              <a:rPr lang="es-CO" dirty="0" smtClean="0"/>
              <a:t> </a:t>
            </a:r>
            <a:r>
              <a:rPr lang="es-CO" b="1" dirty="0" smtClean="0"/>
              <a:t>OBJETIVO</a:t>
            </a:r>
            <a:endParaRPr lang="es-CO" b="1" dirty="0"/>
          </a:p>
        </p:txBody>
      </p:sp>
      <p:sp>
        <p:nvSpPr>
          <p:cNvPr id="4" name="Marcador de contenido 3">
            <a:extLst>
              <a:ext uri="{FF2B5EF4-FFF2-40B4-BE49-F238E27FC236}">
                <a16:creationId xmlns:a16="http://schemas.microsoft.com/office/drawing/2014/main" id="{4B20BE5C-83CE-D5F5-14FA-5A93ADB79655}"/>
              </a:ext>
            </a:extLst>
          </p:cNvPr>
          <p:cNvSpPr>
            <a:spLocks noGrp="1"/>
          </p:cNvSpPr>
          <p:nvPr>
            <p:ph idx="1"/>
          </p:nvPr>
        </p:nvSpPr>
        <p:spPr/>
        <p:txBody>
          <a:bodyPr/>
          <a:lstStyle/>
          <a:p>
            <a:pPr marL="0" indent="0">
              <a:buNone/>
            </a:pPr>
            <a:endParaRPr lang="en-US" dirty="0"/>
          </a:p>
          <a:p>
            <a:r>
              <a:rPr lang="es-MX" dirty="0"/>
              <a:t>Comprender a través de las reformas curriculares del sistema educativo colombiano, las transformaciones que ha obtenido el sistema de evaluación en el área de Educación Artística y Cultural en relación a sus referentes epistémicos.</a:t>
            </a:r>
            <a:endParaRPr lang="es-CO" dirty="0"/>
          </a:p>
          <a:p>
            <a:endParaRPr lang="es-CO" dirty="0"/>
          </a:p>
        </p:txBody>
      </p:sp>
    </p:spTree>
    <p:extLst>
      <p:ext uri="{BB962C8B-B14F-4D97-AF65-F5344CB8AC3E}">
        <p14:creationId xmlns:p14="http://schemas.microsoft.com/office/powerpoint/2010/main" val="1725227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4858" y="315431"/>
            <a:ext cx="11602760" cy="1325563"/>
          </a:xfrm>
        </p:spPr>
        <p:txBody>
          <a:bodyPr>
            <a:normAutofit/>
          </a:bodyPr>
          <a:lstStyle/>
          <a:p>
            <a:pPr algn="ctr"/>
            <a:r>
              <a:rPr lang="es-MX" sz="3600" b="1" dirty="0" smtClean="0"/>
              <a:t>DESPEDAGOGIZACIÓN DE LA EVALUACIÓN</a:t>
            </a:r>
            <a:endParaRPr lang="en-US" sz="3600" b="1" dirty="0"/>
          </a:p>
        </p:txBody>
      </p:sp>
      <p:pic>
        <p:nvPicPr>
          <p:cNvPr id="4" name="Marcador de contenido 3"/>
          <p:cNvPicPr>
            <a:picLocks noGrp="1" noChangeAspect="1"/>
          </p:cNvPicPr>
          <p:nvPr>
            <p:ph idx="1"/>
          </p:nvPr>
        </p:nvPicPr>
        <p:blipFill>
          <a:blip r:embed="rId2"/>
          <a:stretch>
            <a:fillRect/>
          </a:stretch>
        </p:blipFill>
        <p:spPr>
          <a:xfrm>
            <a:off x="6299481" y="3330676"/>
            <a:ext cx="853514" cy="1341236"/>
          </a:xfrm>
          <a:prstGeom prst="rect">
            <a:avLst/>
          </a:prstGeom>
        </p:spPr>
      </p:pic>
      <p:grpSp>
        <p:nvGrpSpPr>
          <p:cNvPr id="5" name="그룹 7">
            <a:extLst>
              <a:ext uri="{FF2B5EF4-FFF2-40B4-BE49-F238E27FC236}">
                <a16:creationId xmlns:a16="http://schemas.microsoft.com/office/drawing/2014/main" id="{E2BBF66E-AB4A-455E-937D-4BEEE9061393}"/>
              </a:ext>
            </a:extLst>
          </p:cNvPr>
          <p:cNvGrpSpPr/>
          <p:nvPr/>
        </p:nvGrpSpPr>
        <p:grpSpPr>
          <a:xfrm>
            <a:off x="5774759" y="4671912"/>
            <a:ext cx="1902957" cy="455477"/>
            <a:chOff x="5134372" y="3131004"/>
            <a:chExt cx="1431908" cy="315692"/>
          </a:xfrm>
        </p:grpSpPr>
        <p:sp>
          <p:nvSpPr>
            <p:cNvPr id="6" name="직사각형 6">
              <a:extLst>
                <a:ext uri="{FF2B5EF4-FFF2-40B4-BE49-F238E27FC236}">
                  <a16:creationId xmlns:a16="http://schemas.microsoft.com/office/drawing/2014/main" id="{176449A1-948D-44AB-909F-DE912196310B}"/>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자유형: 도형 32">
              <a:extLst>
                <a:ext uri="{FF2B5EF4-FFF2-40B4-BE49-F238E27FC236}">
                  <a16:creationId xmlns:a16="http://schemas.microsoft.com/office/drawing/2014/main" id="{F161A49F-9870-4CC9-898D-4C4313F3CFCC}"/>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그룹 47">
            <a:extLst>
              <a:ext uri="{FF2B5EF4-FFF2-40B4-BE49-F238E27FC236}">
                <a16:creationId xmlns:a16="http://schemas.microsoft.com/office/drawing/2014/main" id="{0CDD46FE-BAB4-474D-810F-3DA7115596FB}"/>
              </a:ext>
            </a:extLst>
          </p:cNvPr>
          <p:cNvGrpSpPr/>
          <p:nvPr/>
        </p:nvGrpSpPr>
        <p:grpSpPr>
          <a:xfrm>
            <a:off x="5774759" y="5127389"/>
            <a:ext cx="1942416" cy="504833"/>
            <a:chOff x="5134372" y="3131004"/>
            <a:chExt cx="1431908" cy="315692"/>
          </a:xfrm>
        </p:grpSpPr>
        <p:sp>
          <p:nvSpPr>
            <p:cNvPr id="10" name="직사각형 6">
              <a:extLst>
                <a:ext uri="{FF2B5EF4-FFF2-40B4-BE49-F238E27FC236}">
                  <a16:creationId xmlns:a16="http://schemas.microsoft.com/office/drawing/2014/main" id="{BB2F3E59-45EC-4E84-906E-D6E183A35BA8}"/>
                </a:ext>
              </a:extLst>
            </p:cNvPr>
            <p:cNvSpPr/>
            <p:nvPr/>
          </p:nvSpPr>
          <p:spPr>
            <a:xfrm>
              <a:off x="5208323" y="3177330"/>
              <a:ext cx="1254512" cy="248413"/>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자유형: 도형 68">
              <a:extLst>
                <a:ext uri="{FF2B5EF4-FFF2-40B4-BE49-F238E27FC236}">
                  <a16:creationId xmlns:a16="http://schemas.microsoft.com/office/drawing/2014/main" id="{C139D200-0601-4C6D-ADB1-BF62A5E76345}"/>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 name="그룹 40">
            <a:extLst>
              <a:ext uri="{FF2B5EF4-FFF2-40B4-BE49-F238E27FC236}">
                <a16:creationId xmlns:a16="http://schemas.microsoft.com/office/drawing/2014/main" id="{F65A0495-47B3-4735-8C84-8264C01518C4}"/>
              </a:ext>
            </a:extLst>
          </p:cNvPr>
          <p:cNvGrpSpPr/>
          <p:nvPr/>
        </p:nvGrpSpPr>
        <p:grpSpPr>
          <a:xfrm>
            <a:off x="6300561" y="5582866"/>
            <a:ext cx="1704867" cy="455477"/>
            <a:chOff x="5134372" y="3131004"/>
            <a:chExt cx="1431908" cy="315692"/>
          </a:xfrm>
        </p:grpSpPr>
        <p:sp>
          <p:nvSpPr>
            <p:cNvPr id="13" name="직사각형 6">
              <a:extLst>
                <a:ext uri="{FF2B5EF4-FFF2-40B4-BE49-F238E27FC236}">
                  <a16:creationId xmlns:a16="http://schemas.microsoft.com/office/drawing/2014/main" id="{DB456664-FA35-4BC1-9E48-CDAA7823709A}"/>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자유형: 도형 46">
              <a:extLst>
                <a:ext uri="{FF2B5EF4-FFF2-40B4-BE49-F238E27FC236}">
                  <a16:creationId xmlns:a16="http://schemas.microsoft.com/office/drawing/2014/main" id="{4BCABB26-A64B-4E19-B1BE-B11F25562ACF}"/>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pic>
        <p:nvPicPr>
          <p:cNvPr id="15" name="Imagen 14"/>
          <p:cNvPicPr>
            <a:picLocks noChangeAspect="1"/>
          </p:cNvPicPr>
          <p:nvPr/>
        </p:nvPicPr>
        <p:blipFill>
          <a:blip r:embed="rId3"/>
          <a:stretch>
            <a:fillRect/>
          </a:stretch>
        </p:blipFill>
        <p:spPr>
          <a:xfrm>
            <a:off x="5538143" y="6043288"/>
            <a:ext cx="1700931" cy="457240"/>
          </a:xfrm>
          <a:prstGeom prst="rect">
            <a:avLst/>
          </a:prstGeom>
        </p:spPr>
      </p:pic>
      <p:sp>
        <p:nvSpPr>
          <p:cNvPr id="16" name="Rectángulo 15"/>
          <p:cNvSpPr/>
          <p:nvPr/>
        </p:nvSpPr>
        <p:spPr>
          <a:xfrm>
            <a:off x="413047" y="1633520"/>
            <a:ext cx="6724650" cy="1754326"/>
          </a:xfrm>
          <a:prstGeom prst="rect">
            <a:avLst/>
          </a:prstGeom>
        </p:spPr>
        <p:txBody>
          <a:bodyPr>
            <a:spAutoFit/>
          </a:bodyPr>
          <a:lstStyle/>
          <a:p>
            <a:r>
              <a:rPr lang="es-MX" dirty="0">
                <a:solidFill>
                  <a:srgbClr val="000000"/>
                </a:solidFill>
                <a:latin typeface="Arial" panose="020B0604020202020204" pitchFamily="34" charset="0"/>
              </a:rPr>
              <a:t>Cuando se habla de la evaluación del estudiante en los espacios escolares, se identifican dos grandes horizontes: </a:t>
            </a:r>
          </a:p>
          <a:p>
            <a:r>
              <a:rPr lang="es-MX" b="1" dirty="0">
                <a:solidFill>
                  <a:srgbClr val="000000"/>
                </a:solidFill>
                <a:latin typeface="Arial" panose="020B0604020202020204" pitchFamily="34" charset="0"/>
              </a:rPr>
              <a:t>La evaluación en el aula </a:t>
            </a:r>
            <a:r>
              <a:rPr lang="es-MX" dirty="0">
                <a:solidFill>
                  <a:srgbClr val="000000"/>
                </a:solidFill>
                <a:latin typeface="Arial" panose="020B0604020202020204" pitchFamily="34" charset="0"/>
              </a:rPr>
              <a:t>o la evaluación de/o para el aprendizaje, y las evaluaciones </a:t>
            </a:r>
            <a:r>
              <a:rPr lang="en-US" dirty="0">
                <a:solidFill>
                  <a:srgbClr val="000000"/>
                </a:solidFill>
                <a:latin typeface="Arial" panose="020B0604020202020204" pitchFamily="34" charset="0"/>
              </a:rPr>
              <a:t>a gran</a:t>
            </a:r>
          </a:p>
          <a:p>
            <a:r>
              <a:rPr lang="en-US" dirty="0" err="1">
                <a:solidFill>
                  <a:srgbClr val="000000"/>
                </a:solidFill>
                <a:latin typeface="Arial" panose="020B0604020202020204" pitchFamily="34" charset="0"/>
              </a:rPr>
              <a:t>escala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también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denominadas</a:t>
            </a:r>
            <a:r>
              <a:rPr lang="en-US"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pruebas</a:t>
            </a:r>
            <a:endParaRPr lang="en-US" b="1" dirty="0">
              <a:solidFill>
                <a:srgbClr val="000000"/>
              </a:solidFill>
              <a:latin typeface="Arial" panose="020B0604020202020204" pitchFamily="34" charset="0"/>
            </a:endParaRPr>
          </a:p>
          <a:p>
            <a:r>
              <a:rPr lang="en-US" b="1" dirty="0" err="1">
                <a:solidFill>
                  <a:srgbClr val="000000"/>
                </a:solidFill>
                <a:latin typeface="Arial" panose="020B0604020202020204" pitchFamily="34" charset="0"/>
              </a:rPr>
              <a:t>Masivas</a:t>
            </a:r>
            <a:r>
              <a:rPr lang="en-US" b="1" dirty="0">
                <a:solidFill>
                  <a:srgbClr val="000000"/>
                </a:solidFill>
                <a:latin typeface="Arial" panose="020B0604020202020204" pitchFamily="34" charset="0"/>
              </a:rPr>
              <a:t> y </a:t>
            </a:r>
            <a:r>
              <a:rPr lang="en-US" b="1" dirty="0" err="1">
                <a:solidFill>
                  <a:srgbClr val="000000"/>
                </a:solidFill>
                <a:latin typeface="Arial" panose="020B0604020202020204" pitchFamily="34" charset="0"/>
              </a:rPr>
              <a:t>estandarizadas</a:t>
            </a:r>
            <a:r>
              <a:rPr lang="en-US" b="1" dirty="0">
                <a:solidFill>
                  <a:srgbClr val="000000"/>
                </a:solidFill>
                <a:latin typeface="Arial" panose="020B0604020202020204" pitchFamily="34" charset="0"/>
              </a:rPr>
              <a:t> o </a:t>
            </a:r>
            <a:r>
              <a:rPr lang="en-US" b="1" dirty="0" err="1">
                <a:solidFill>
                  <a:srgbClr val="000000"/>
                </a:solidFill>
                <a:latin typeface="Arial" panose="020B0604020202020204" pitchFamily="34" charset="0"/>
              </a:rPr>
              <a:t>pruebas</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externas</a:t>
            </a:r>
            <a:r>
              <a:rPr lang="en-US" b="1" dirty="0">
                <a:solidFill>
                  <a:srgbClr val="000000"/>
                </a:solidFill>
                <a:latin typeface="Arial" panose="020B0604020202020204" pitchFamily="34" charset="0"/>
              </a:rPr>
              <a:t>.</a:t>
            </a:r>
            <a:endParaRPr lang="en-US" dirty="0"/>
          </a:p>
        </p:txBody>
      </p:sp>
      <p:sp>
        <p:nvSpPr>
          <p:cNvPr id="17" name="Rectángulo 16"/>
          <p:cNvSpPr/>
          <p:nvPr/>
        </p:nvSpPr>
        <p:spPr>
          <a:xfrm>
            <a:off x="6981756" y="2147117"/>
            <a:ext cx="6267105" cy="1200329"/>
          </a:xfrm>
          <a:prstGeom prst="rect">
            <a:avLst/>
          </a:prstGeom>
        </p:spPr>
        <p:txBody>
          <a:bodyPr wrap="square">
            <a:spAutoFit/>
          </a:bodyPr>
          <a:lstStyle/>
          <a:p>
            <a:r>
              <a:rPr lang="es-MX" dirty="0">
                <a:latin typeface="Arial" panose="020B0604020202020204" pitchFamily="34" charset="0"/>
                <a:cs typeface="Arial" panose="020B0604020202020204" pitchFamily="34" charset="0"/>
              </a:rPr>
              <a:t>Hay un divorcio entre la </a:t>
            </a:r>
            <a:r>
              <a:rPr lang="es-MX" b="1" dirty="0">
                <a:latin typeface="Arial" panose="020B0604020202020204" pitchFamily="34" charset="0"/>
                <a:cs typeface="Arial" panose="020B0604020202020204" pitchFamily="34" charset="0"/>
              </a:rPr>
              <a:t>evaluación educativa</a:t>
            </a:r>
            <a:r>
              <a:rPr lang="es-MX" dirty="0">
                <a:latin typeface="Arial" panose="020B0604020202020204" pitchFamily="34" charset="0"/>
                <a:cs typeface="Arial" panose="020B0604020202020204" pitchFamily="34" charset="0"/>
              </a:rPr>
              <a:t> y </a:t>
            </a:r>
            <a:r>
              <a:rPr lang="es-MX" b="1" dirty="0">
                <a:latin typeface="Arial" panose="020B0604020202020204" pitchFamily="34" charset="0"/>
                <a:cs typeface="Arial" panose="020B0604020202020204" pitchFamily="34" charset="0"/>
              </a:rPr>
              <a:t>la pedagogía  </a:t>
            </a:r>
            <a:r>
              <a:rPr lang="es-MX" dirty="0">
                <a:latin typeface="Arial" panose="020B0604020202020204" pitchFamily="34" charset="0"/>
                <a:cs typeface="Arial" panose="020B0604020202020204" pitchFamily="34" charset="0"/>
              </a:rPr>
              <a:t>que se refleja  en la presencia  de innumerables prácticas evaluativas sin sentido y finalidad formativa.</a:t>
            </a:r>
            <a:endParaRPr lang="en-US" dirty="0">
              <a:latin typeface="Arial" panose="020B0604020202020204" pitchFamily="34" charset="0"/>
              <a:cs typeface="Arial" panose="020B0604020202020204" pitchFamily="34" charset="0"/>
            </a:endParaRPr>
          </a:p>
        </p:txBody>
      </p:sp>
      <p:sp>
        <p:nvSpPr>
          <p:cNvPr id="18" name="Rectángulo 17"/>
          <p:cNvSpPr/>
          <p:nvPr/>
        </p:nvSpPr>
        <p:spPr>
          <a:xfrm>
            <a:off x="113817" y="4346131"/>
            <a:ext cx="6724650" cy="923330"/>
          </a:xfrm>
          <a:prstGeom prst="rect">
            <a:avLst/>
          </a:prstGeom>
        </p:spPr>
        <p:txBody>
          <a:bodyPr>
            <a:spAutoFit/>
          </a:bodyPr>
          <a:lstStyle/>
          <a:p>
            <a:pPr>
              <a:spcAft>
                <a:spcPts val="1000"/>
              </a:spcAft>
            </a:pPr>
            <a:r>
              <a:rPr lang="es-MX"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La</a:t>
            </a:r>
            <a:r>
              <a:rPr lang="es-MX" b="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s políticas públicas  </a:t>
            </a:r>
            <a:r>
              <a:rPr lang="es-MX"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poseen una direccionalidad hacia políticas curriculares  y evaluativas concertadas en los documentos curriculares.</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19" name="Rectángulo 18"/>
          <p:cNvSpPr/>
          <p:nvPr/>
        </p:nvSpPr>
        <p:spPr>
          <a:xfrm>
            <a:off x="7777165" y="4218250"/>
            <a:ext cx="5786985" cy="923330"/>
          </a:xfrm>
          <a:prstGeom prst="rect">
            <a:avLst/>
          </a:prstGeom>
        </p:spPr>
        <p:txBody>
          <a:bodyPr wrap="square">
            <a:spAutoFit/>
          </a:bodyPr>
          <a:lstStyle/>
          <a:p>
            <a:r>
              <a:rPr lang="es-MX" b="1" kern="100" dirty="0">
                <a:solidFill>
                  <a:srgbClr val="000000"/>
                </a:solidFill>
                <a:latin typeface="Arial" panose="020B0604020202020204" pitchFamily="34" charset="0"/>
                <a:cs typeface="Arial" panose="020B0604020202020204" pitchFamily="34" charset="0"/>
              </a:rPr>
              <a:t>Evaluación</a:t>
            </a:r>
            <a:r>
              <a:rPr lang="es-MX" kern="100" dirty="0">
                <a:solidFill>
                  <a:srgbClr val="000000"/>
                </a:solidFill>
                <a:latin typeface="Arial" panose="020B0604020202020204" pitchFamily="34" charset="0"/>
                <a:cs typeface="Arial" panose="020B0604020202020204" pitchFamily="34" charset="0"/>
              </a:rPr>
              <a:t>: Proceso sistemático, </a:t>
            </a:r>
            <a:r>
              <a:rPr lang="es-MX" kern="100" dirty="0" err="1">
                <a:solidFill>
                  <a:srgbClr val="000000"/>
                </a:solidFill>
                <a:latin typeface="Arial" panose="020B0604020202020204" pitchFamily="34" charset="0"/>
                <a:cs typeface="Arial" panose="020B0604020202020204" pitchFamily="34" charset="0"/>
              </a:rPr>
              <a:t>Retroalimentador</a:t>
            </a:r>
            <a:r>
              <a:rPr lang="es-MX" kern="100" dirty="0">
                <a:solidFill>
                  <a:srgbClr val="000000"/>
                </a:solidFill>
                <a:latin typeface="Arial" panose="020B0604020202020204" pitchFamily="34" charset="0"/>
                <a:cs typeface="Arial" panose="020B0604020202020204" pitchFamily="34" charset="0"/>
              </a:rPr>
              <a:t>, articulado, integrado, contextualizado, comprensible, adaptable, flexible y situado.</a:t>
            </a:r>
            <a:endParaRPr lang="en-US" dirty="0">
              <a:latin typeface="Arial" panose="020B0604020202020204" pitchFamily="34" charset="0"/>
              <a:cs typeface="Arial" panose="020B0604020202020204" pitchFamily="34" charset="0"/>
            </a:endParaRPr>
          </a:p>
        </p:txBody>
      </p:sp>
      <p:sp>
        <p:nvSpPr>
          <p:cNvPr id="20" name="Freeform 4">
            <a:extLst>
              <a:ext uri="{FF2B5EF4-FFF2-40B4-BE49-F238E27FC236}">
                <a16:creationId xmlns:a16="http://schemas.microsoft.com/office/drawing/2014/main" id="{92644304-27E8-43E8-8EEC-A55BC03CCEB9}"/>
              </a:ext>
            </a:extLst>
          </p:cNvPr>
          <p:cNvSpPr/>
          <p:nvPr/>
        </p:nvSpPr>
        <p:spPr>
          <a:xfrm>
            <a:off x="6725962" y="2624074"/>
            <a:ext cx="335503" cy="564530"/>
          </a:xfrm>
          <a:custGeom>
            <a:avLst/>
            <a:gdLst>
              <a:gd name="connsiteX0" fmla="*/ 0 w 838200"/>
              <a:gd name="connsiteY0" fmla="*/ 596900 h 596900"/>
              <a:gd name="connsiteX1" fmla="*/ 0 w 838200"/>
              <a:gd name="connsiteY1" fmla="*/ 0 h 596900"/>
              <a:gd name="connsiteX2" fmla="*/ 838200 w 838200"/>
              <a:gd name="connsiteY2" fmla="*/ 0 h 596900"/>
            </a:gdLst>
            <a:ahLst/>
            <a:cxnLst>
              <a:cxn ang="0">
                <a:pos x="connsiteX0" y="connsiteY0"/>
              </a:cxn>
              <a:cxn ang="0">
                <a:pos x="connsiteX1" y="connsiteY1"/>
              </a:cxn>
              <a:cxn ang="0">
                <a:pos x="connsiteX2" y="connsiteY2"/>
              </a:cxn>
            </a:cxnLst>
            <a:rect l="l" t="t" r="r" b="b"/>
            <a:pathLst>
              <a:path w="838200" h="596900">
                <a:moveTo>
                  <a:pt x="0" y="596900"/>
                </a:moveTo>
                <a:lnTo>
                  <a:pt x="0" y="0"/>
                </a:lnTo>
                <a:lnTo>
                  <a:pt x="838200" y="0"/>
                </a:lnTo>
              </a:path>
            </a:pathLst>
          </a:custGeom>
          <a:noFill/>
          <a:ln w="31750">
            <a:solidFill>
              <a:schemeClr val="accent6"/>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Freeform 1">
            <a:extLst>
              <a:ext uri="{FF2B5EF4-FFF2-40B4-BE49-F238E27FC236}">
                <a16:creationId xmlns:a16="http://schemas.microsoft.com/office/drawing/2014/main" id="{D228C695-FC13-4B93-ABFD-AA197B3EB88A}"/>
              </a:ext>
            </a:extLst>
          </p:cNvPr>
          <p:cNvSpPr/>
          <p:nvPr/>
        </p:nvSpPr>
        <p:spPr>
          <a:xfrm>
            <a:off x="4374861" y="3623953"/>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chemeClr val="accent4"/>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49">
            <a:extLst>
              <a:ext uri="{FF2B5EF4-FFF2-40B4-BE49-F238E27FC236}">
                <a16:creationId xmlns:a16="http://schemas.microsoft.com/office/drawing/2014/main" id="{4063664A-2F9D-44F1-81DD-5F7C5DC1ABBE}"/>
              </a:ext>
            </a:extLst>
          </p:cNvPr>
          <p:cNvSpPr/>
          <p:nvPr/>
        </p:nvSpPr>
        <p:spPr>
          <a:xfrm flipH="1">
            <a:off x="8085460" y="5254095"/>
            <a:ext cx="1593969" cy="291994"/>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chemeClr val="accent1"/>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Freeform 43">
            <a:extLst>
              <a:ext uri="{FF2B5EF4-FFF2-40B4-BE49-F238E27FC236}">
                <a16:creationId xmlns:a16="http://schemas.microsoft.com/office/drawing/2014/main" id="{985AD521-70EE-4B66-8FD9-37E3F71F07CE}"/>
              </a:ext>
            </a:extLst>
          </p:cNvPr>
          <p:cNvSpPr/>
          <p:nvPr/>
        </p:nvSpPr>
        <p:spPr>
          <a:xfrm>
            <a:off x="3921325" y="5971506"/>
            <a:ext cx="1498176" cy="2667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chemeClr val="accent2"/>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Tree>
    <p:extLst>
      <p:ext uri="{BB962C8B-B14F-4D97-AF65-F5344CB8AC3E}">
        <p14:creationId xmlns:p14="http://schemas.microsoft.com/office/powerpoint/2010/main" val="381956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800" b="1" dirty="0" smtClean="0"/>
              <a:t>INTERPRETACION DE DOCUMENTOS INSTITUCIONALES</a:t>
            </a:r>
            <a:endParaRPr lang="en-US" sz="2800" b="1" dirty="0"/>
          </a:p>
        </p:txBody>
      </p:sp>
      <p:pic>
        <p:nvPicPr>
          <p:cNvPr id="4" name="Marcador de contenido 3"/>
          <p:cNvPicPr>
            <a:picLocks noGrp="1" noChangeAspect="1"/>
          </p:cNvPicPr>
          <p:nvPr>
            <p:ph idx="1"/>
          </p:nvPr>
        </p:nvPicPr>
        <p:blipFill>
          <a:blip r:embed="rId2"/>
          <a:stretch>
            <a:fillRect/>
          </a:stretch>
        </p:blipFill>
        <p:spPr>
          <a:xfrm>
            <a:off x="1433418" y="1825625"/>
            <a:ext cx="10585640" cy="4351338"/>
          </a:xfrm>
          <a:prstGeom prst="rect">
            <a:avLst/>
          </a:prstGeom>
        </p:spPr>
      </p:pic>
    </p:spTree>
    <p:extLst>
      <p:ext uri="{BB962C8B-B14F-4D97-AF65-F5344CB8AC3E}">
        <p14:creationId xmlns:p14="http://schemas.microsoft.com/office/powerpoint/2010/main" val="1131212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800" b="1" dirty="0" smtClean="0"/>
              <a:t>CONCEPTO DE LA EVALUACIÓN DEL ESTUDIANTE</a:t>
            </a:r>
            <a:endParaRPr lang="en-US" sz="2800" b="1" dirty="0"/>
          </a:p>
        </p:txBody>
      </p:sp>
      <p:sp>
        <p:nvSpPr>
          <p:cNvPr id="3" name="Marcador de contenido 2"/>
          <p:cNvSpPr>
            <a:spLocks noGrp="1"/>
          </p:cNvSpPr>
          <p:nvPr>
            <p:ph idx="1"/>
          </p:nvPr>
        </p:nvSpPr>
        <p:spPr>
          <a:xfrm>
            <a:off x="924858" y="1825625"/>
            <a:ext cx="11602760" cy="3491810"/>
          </a:xfrm>
        </p:spPr>
        <p:txBody>
          <a:bodyPr/>
          <a:lstStyle/>
          <a:p>
            <a:r>
              <a:rPr lang="es-MX" dirty="0"/>
              <a:t>La evaluación  como un proceso sistemático de orden político, pedagógico y ético que intenta abandonar las practicas evaluativas, autoritarias, fragmentadas, descontextualizadas que solo miden, comparan, clasifican, rinden cuentas que durante muchos años han caracterizado la cultura de la evaluación en la escuela. García 2021</a:t>
            </a:r>
            <a:endParaRPr lang="en-US" dirty="0"/>
          </a:p>
          <a:p>
            <a:endParaRPr lang="en-US" dirty="0"/>
          </a:p>
        </p:txBody>
      </p:sp>
    </p:spTree>
    <p:extLst>
      <p:ext uri="{BB962C8B-B14F-4D97-AF65-F5344CB8AC3E}">
        <p14:creationId xmlns:p14="http://schemas.microsoft.com/office/powerpoint/2010/main" val="765637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DIAPOSITIVAS RUDE" id="{49B384C2-8C00-8641-8DE2-478E675D4233}" vid="{77A5B53B-9F7F-3B4F-B110-818D3DA1F5C3}"/>
    </a:ext>
  </a:extLst>
</a:theme>
</file>

<file path=docProps/app.xml><?xml version="1.0" encoding="utf-8"?>
<Properties xmlns="http://schemas.openxmlformats.org/officeDocument/2006/extended-properties" xmlns:vt="http://schemas.openxmlformats.org/officeDocument/2006/docPropsVTypes">
  <Template>PLANTILLA DIAPOSITIVAS RUDE</Template>
  <TotalTime>292</TotalTime>
  <Words>1205</Words>
  <Application>Microsoft Office PowerPoint</Application>
  <PresentationFormat>Personalizado</PresentationFormat>
  <Paragraphs>148</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맑은 고딕</vt:lpstr>
      <vt:lpstr>Aptos</vt:lpstr>
      <vt:lpstr>Aptos Display</vt:lpstr>
      <vt:lpstr>Arial</vt:lpstr>
      <vt:lpstr>Calibri</vt:lpstr>
      <vt:lpstr>Times New Roman</vt:lpstr>
      <vt:lpstr>Tema de Office</vt:lpstr>
      <vt:lpstr>V CONGRESO INTERNACIONAL DE INVESTIGACION EN CIENCIAS DE LA EDUCACIÓN- RUDECOLOMBIA</vt:lpstr>
      <vt:lpstr>Comprensión de la evaluación del estudiante en el Área de Educación Artística y cultural </vt:lpstr>
      <vt:lpstr>          TEMARIO</vt:lpstr>
      <vt:lpstr> EL AEAC EN ESCENA</vt:lpstr>
      <vt:lpstr> CATEGORIAS DE ANÁLISIS</vt:lpstr>
      <vt:lpstr> OBJETIVO</vt:lpstr>
      <vt:lpstr>DESPEDAGOGIZACIÓN DE LA EVALUACIÓN</vt:lpstr>
      <vt:lpstr>INTERPRETACION DE DOCUMENTOS INSTITUCIONALES</vt:lpstr>
      <vt:lpstr>CONCEPTO DE LA EVALUACIÓN DEL ESTUDIANTE</vt:lpstr>
      <vt:lpstr>Presentación de PowerPoint</vt:lpstr>
      <vt:lpstr>Presentación de PowerPoint</vt:lpstr>
      <vt:lpstr>Presentación de PowerPoint</vt:lpstr>
      <vt:lpstr>         CONCLUSIONES</vt:lpstr>
      <vt:lpstr>REFERENTES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CONGRESO INTERNACIONAL DE INVESTIGACION EN CIENCIAS DE LA EDUCACIÓN- RUDECOLOMBIA</dc:title>
  <dc:creator>DELL</dc:creator>
  <cp:lastModifiedBy>DELL</cp:lastModifiedBy>
  <cp:revision>18</cp:revision>
  <dcterms:created xsi:type="dcterms:W3CDTF">2024-10-02T18:31:27Z</dcterms:created>
  <dcterms:modified xsi:type="dcterms:W3CDTF">2024-10-03T01:32:17Z</dcterms:modified>
</cp:coreProperties>
</file>